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71"/>
  </p:notesMasterIdLst>
  <p:sldIdLst>
    <p:sldId id="256" r:id="rId2"/>
    <p:sldId id="261" r:id="rId3"/>
    <p:sldId id="262"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8" r:id="rId19"/>
    <p:sldId id="279" r:id="rId20"/>
    <p:sldId id="280" r:id="rId21"/>
    <p:sldId id="281" r:id="rId22"/>
    <p:sldId id="282" r:id="rId23"/>
    <p:sldId id="283" r:id="rId24"/>
    <p:sldId id="284" r:id="rId25"/>
    <p:sldId id="285" r:id="rId26"/>
    <p:sldId id="286" r:id="rId27"/>
    <p:sldId id="287" r:id="rId28"/>
    <p:sldId id="292" r:id="rId29"/>
    <p:sldId id="293" r:id="rId30"/>
    <p:sldId id="294" r:id="rId31"/>
    <p:sldId id="295" r:id="rId32"/>
    <p:sldId id="296" r:id="rId33"/>
    <p:sldId id="297" r:id="rId34"/>
    <p:sldId id="299" r:id="rId35"/>
    <p:sldId id="300" r:id="rId36"/>
    <p:sldId id="301" r:id="rId37"/>
    <p:sldId id="302" r:id="rId38"/>
    <p:sldId id="303" r:id="rId39"/>
    <p:sldId id="305" r:id="rId40"/>
    <p:sldId id="306" r:id="rId41"/>
    <p:sldId id="307" r:id="rId42"/>
    <p:sldId id="308" r:id="rId43"/>
    <p:sldId id="309" r:id="rId44"/>
    <p:sldId id="311" r:id="rId45"/>
    <p:sldId id="312" r:id="rId46"/>
    <p:sldId id="313" r:id="rId47"/>
    <p:sldId id="314" r:id="rId48"/>
    <p:sldId id="315" r:id="rId49"/>
    <p:sldId id="316" r:id="rId50"/>
    <p:sldId id="317" r:id="rId51"/>
    <p:sldId id="318" r:id="rId52"/>
    <p:sldId id="319" r:id="rId53"/>
    <p:sldId id="320" r:id="rId54"/>
    <p:sldId id="321" r:id="rId55"/>
    <p:sldId id="322" r:id="rId56"/>
    <p:sldId id="323" r:id="rId57"/>
    <p:sldId id="324" r:id="rId58"/>
    <p:sldId id="325" r:id="rId59"/>
    <p:sldId id="326" r:id="rId60"/>
    <p:sldId id="327" r:id="rId61"/>
    <p:sldId id="328" r:id="rId62"/>
    <p:sldId id="329" r:id="rId63"/>
    <p:sldId id="330" r:id="rId64"/>
    <p:sldId id="331" r:id="rId65"/>
    <p:sldId id="332" r:id="rId66"/>
    <p:sldId id="333" r:id="rId67"/>
    <p:sldId id="334" r:id="rId68"/>
    <p:sldId id="335" r:id="rId69"/>
    <p:sldId id="336" r:id="rId70"/>
  </p:sldIdLst>
  <p:sldSz cx="9144000" cy="5143500" type="screen16x9"/>
  <p:notesSz cx="6858000" cy="9144000"/>
  <p:embeddedFontLst>
    <p:embeddedFont>
      <p:font typeface="Helvetica Neue" panose="02000503000000020004" pitchFamily="2" charset="0"/>
      <p:regular r:id="rId72"/>
      <p:bold r:id="rId73"/>
      <p:italic r:id="rId74"/>
      <p:boldItalic r:id="rId75"/>
    </p:embeddedFont>
    <p:embeddedFont>
      <p:font typeface="Montserrat" pitchFamily="2" charset="77"/>
      <p:regular r:id="rId76"/>
      <p:bold r:id="rId77"/>
      <p:italic r:id="rId78"/>
      <p:boldItalic r:id="rId79"/>
    </p:embeddedFont>
    <p:embeddedFont>
      <p:font typeface="Poppins" pitchFamily="2" charset="77"/>
      <p:regular r:id="rId80"/>
      <p:bold r:id="rId81"/>
      <p:italic r:id="rId82"/>
      <p:boldItalic r:id="rId83"/>
    </p:embeddedFont>
    <p:embeddedFont>
      <p:font typeface="Poppins ExtraBold" panose="020B0604020202020204" pitchFamily="34" charset="0"/>
      <p:bold r:id="rId84"/>
      <p:italic r:id="rId85"/>
      <p:boldItalic r:id="rId86"/>
    </p:embeddedFont>
    <p:embeddedFont>
      <p:font typeface="Poppins Light" panose="020B0604020202020204" pitchFamily="34" charset="0"/>
      <p:regular r:id="rId87"/>
      <p:bold r:id="rId88"/>
      <p:italic r:id="rId89"/>
      <p:boldItalic r:id="rId90"/>
    </p:embeddedFont>
    <p:embeddedFont>
      <p:font typeface="Poppins Medium" panose="020B0604020202020204" pitchFamily="34" charset="0"/>
      <p:regular r:id="rId91"/>
      <p:bold r:id="rId92"/>
      <p:italic r:id="rId93"/>
      <p:boldItalic r:id="rId94"/>
    </p:embeddedFont>
    <p:embeddedFont>
      <p:font typeface="Poppins SemiBold" panose="020B0604020202020204" pitchFamily="34" charset="0"/>
      <p:regular r:id="rId95"/>
      <p:bold r:id="rId96"/>
      <p:italic r:id="rId97"/>
      <p:boldItalic r:id="rId98"/>
    </p:embeddedFont>
    <p:embeddedFont>
      <p:font typeface="Roboto" panose="02000000000000000000" pitchFamily="2" charset="0"/>
      <p:regular r:id="rId99"/>
      <p:bold r:id="rId100"/>
      <p:italic r:id="rId101"/>
      <p:boldItalic r:id="rId10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50"/>
  </p:normalViewPr>
  <p:slideViewPr>
    <p:cSldViewPr snapToGrid="0">
      <p:cViewPr varScale="1">
        <p:scale>
          <a:sx n="160" d="100"/>
          <a:sy n="160" d="100"/>
        </p:scale>
        <p:origin x="240" y="17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13.fntdata"/><Relationship Id="rId89" Type="http://schemas.openxmlformats.org/officeDocument/2006/relationships/font" Target="fonts/font18.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3.fntdata"/><Relationship Id="rId79" Type="http://schemas.openxmlformats.org/officeDocument/2006/relationships/font" Target="fonts/font8.fntdata"/><Relationship Id="rId102" Type="http://schemas.openxmlformats.org/officeDocument/2006/relationships/font" Target="fonts/font31.fntdata"/><Relationship Id="rId5" Type="http://schemas.openxmlformats.org/officeDocument/2006/relationships/slide" Target="slides/slide4.xml"/><Relationship Id="rId90" Type="http://schemas.openxmlformats.org/officeDocument/2006/relationships/font" Target="fonts/font19.fntdata"/><Relationship Id="rId95" Type="http://schemas.openxmlformats.org/officeDocument/2006/relationships/font" Target="fonts/font24.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font" Target="fonts/font9.fntdata"/><Relationship Id="rId85" Type="http://schemas.openxmlformats.org/officeDocument/2006/relationships/font" Target="fonts/font14.fntdata"/><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font" Target="fonts/font4.fntdata"/><Relationship Id="rId83" Type="http://schemas.openxmlformats.org/officeDocument/2006/relationships/font" Target="fonts/font12.fntdata"/><Relationship Id="rId88" Type="http://schemas.openxmlformats.org/officeDocument/2006/relationships/font" Target="fonts/font17.fntdata"/><Relationship Id="rId91" Type="http://schemas.openxmlformats.org/officeDocument/2006/relationships/font" Target="fonts/font20.fntdata"/><Relationship Id="rId96" Type="http://schemas.openxmlformats.org/officeDocument/2006/relationships/font" Target="fonts/font25.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2.fntdata"/><Relationship Id="rId78" Type="http://schemas.openxmlformats.org/officeDocument/2006/relationships/font" Target="fonts/font7.fntdata"/><Relationship Id="rId81" Type="http://schemas.openxmlformats.org/officeDocument/2006/relationships/font" Target="fonts/font10.fntdata"/><Relationship Id="rId86" Type="http://schemas.openxmlformats.org/officeDocument/2006/relationships/font" Target="fonts/font15.fntdata"/><Relationship Id="rId94" Type="http://schemas.openxmlformats.org/officeDocument/2006/relationships/font" Target="fonts/font23.fntdata"/><Relationship Id="rId99" Type="http://schemas.openxmlformats.org/officeDocument/2006/relationships/font" Target="fonts/font28.fntdata"/><Relationship Id="rId101" Type="http://schemas.openxmlformats.org/officeDocument/2006/relationships/font" Target="fonts/font30.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5.fntdata"/><Relationship Id="rId97" Type="http://schemas.openxmlformats.org/officeDocument/2006/relationships/font" Target="fonts/font26.fntdata"/><Relationship Id="rId10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notesMaster" Target="notesMasters/notesMaster1.xml"/><Relationship Id="rId92" Type="http://schemas.openxmlformats.org/officeDocument/2006/relationships/font" Target="fonts/font21.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16.fntdata"/><Relationship Id="rId61" Type="http://schemas.openxmlformats.org/officeDocument/2006/relationships/slide" Target="slides/slide60.xml"/><Relationship Id="rId82" Type="http://schemas.openxmlformats.org/officeDocument/2006/relationships/font" Target="fonts/font11.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font" Target="fonts/font6.fntdata"/><Relationship Id="rId100" Type="http://schemas.openxmlformats.org/officeDocument/2006/relationships/font" Target="fonts/font29.fntdata"/><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fntdata"/><Relationship Id="rId93" Type="http://schemas.openxmlformats.org/officeDocument/2006/relationships/font" Target="fonts/font22.fntdata"/><Relationship Id="rId98" Type="http://schemas.openxmlformats.org/officeDocument/2006/relationships/font" Target="fonts/font27.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2bd43e184a5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2bd43e184a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2bd941aaffc_3_22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2bd941aaffc_3_2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2bd941aaffc_3_4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 name="Google Shape;168;g2bd941aaffc_3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2bd941aaffc_3_6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2bd941aaffc_3_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2bd941aaffc_3_7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2bd941aaffc_3_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2bd941aaffc_8_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2bd941aaffc_8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2bd941aaffc_3_8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2bd941aaffc_3_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2bd941aaffc_8_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2bd941aaffc_8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2bd941aaffc_8_2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2bd941aaffc_8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2bd941aaffc_3_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2bd941aaffc_3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2bd941aaffc_3_8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2bd941aaffc_3_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2bd941aaffc_3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2bd941aaffc_3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2bdf516c57d_2_7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 name="Google Shape;244;g2bdf516c57d_2_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2bd941aaffc_8_3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1" name="Google Shape;251;g2bd941aaffc_8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2bdf516c57d_2_8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8" name="Google Shape;258;g2bdf516c57d_2_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2bd941aaffc_8_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5" name="Google Shape;265;g2bd941aaffc_8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2bdf516c57d_2_10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 name="Google Shape;273;g2bdf516c57d_2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2bdf516c57d_2_1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 name="Google Shape;283;g2bdf516c57d_2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2bd941aaffc_3_9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 name="Google Shape;289;g2bd941aaffc_3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2bdf516c57d_2_2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5" name="Google Shape;295;g2bdf516c57d_2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2bd941aaffc_3_12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7" name="Google Shape;337;g2bd941aaffc_3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2bd941aaffc_3_13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7" name="Google Shape;347;g2bd941aaffc_3_1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2bd941aaffc_3_16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 name="Google Shape;119;g2bd941aaffc_3_1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2bd941aaffc_4_18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4" name="Google Shape;354;g2bd941aaffc_4_1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g2bd941aaffc_4_19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1" name="Google Shape;361;g2bd941aaffc_4_1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g2bd941aaffc_4_19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7" name="Google Shape;367;g2bd941aaffc_4_1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g2bd941aaffc_4_20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4" name="Google Shape;374;g2bd941aaffc_4_2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g2bd941aaffc_4_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6" name="Google Shape;386;g2bd941aaffc_4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g2bd941aaffc_4_1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3" name="Google Shape;393;g2bd941aaffc_4_1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g2bd941aaffc_4_16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0" name="Google Shape;400;g2bd941aaffc_4_1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2bd941aaffc_4_16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6" name="Google Shape;406;g2bd941aaffc_4_1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2bd941aaffc_4_17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2bd941aaffc_4_1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g2bd941aaffc_4_1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7" name="Google Shape;427;g2bd941aaffc_4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2bd941aaffc_3_1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2bd941aaffc_3_1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g2bd941aaffc_4_1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5" name="Google Shape;435;g2bd941aaffc_4_1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2be641e3976_12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3" name="Google Shape;443;g2be641e3976_12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g2bd941aaffc_4_13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0" name="Google Shape;450;g2bd941aaffc_4_1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g2bd941aaffc_4_14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8" name="Google Shape;458;g2bd941aaffc_4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g2bd43e184a5_0_3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7" name="Google Shape;477;g2bd43e184a5_0_3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
        <p:cNvGrpSpPr/>
        <p:nvPr/>
      </p:nvGrpSpPr>
      <p:grpSpPr>
        <a:xfrm>
          <a:off x="0" y="0"/>
          <a:ext cx="0" cy="0"/>
          <a:chOff x="0" y="0"/>
          <a:chExt cx="0" cy="0"/>
        </a:xfrm>
      </p:grpSpPr>
      <p:sp>
        <p:nvSpPr>
          <p:cNvPr id="484" name="Google Shape;484;g2bd941aaffc_4_9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5" name="Google Shape;485;g2bd941aaffc_4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p:cNvGrpSpPr/>
        <p:nvPr/>
      </p:nvGrpSpPr>
      <p:grpSpPr>
        <a:xfrm>
          <a:off x="0" y="0"/>
          <a:ext cx="0" cy="0"/>
          <a:chOff x="0" y="0"/>
          <a:chExt cx="0" cy="0"/>
        </a:xfrm>
      </p:grpSpPr>
      <p:sp>
        <p:nvSpPr>
          <p:cNvPr id="491" name="Google Shape;491;g2bd941aaffc_4_10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2" name="Google Shape;492;g2bd941aaffc_4_1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7"/>
        <p:cNvGrpSpPr/>
        <p:nvPr/>
      </p:nvGrpSpPr>
      <p:grpSpPr>
        <a:xfrm>
          <a:off x="0" y="0"/>
          <a:ext cx="0" cy="0"/>
          <a:chOff x="0" y="0"/>
          <a:chExt cx="0" cy="0"/>
        </a:xfrm>
      </p:grpSpPr>
      <p:sp>
        <p:nvSpPr>
          <p:cNvPr id="498" name="Google Shape;498;g2be641e3976_12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9" name="Google Shape;499;g2be641e3976_12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4"/>
        <p:cNvGrpSpPr/>
        <p:nvPr/>
      </p:nvGrpSpPr>
      <p:grpSpPr>
        <a:xfrm>
          <a:off x="0" y="0"/>
          <a:ext cx="0" cy="0"/>
          <a:chOff x="0" y="0"/>
          <a:chExt cx="0" cy="0"/>
        </a:xfrm>
      </p:grpSpPr>
      <p:sp>
        <p:nvSpPr>
          <p:cNvPr id="505" name="Google Shape;505;g2be641e3976_12_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6" name="Google Shape;506;g2be641e3976_12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g2bd941aaffc_4_10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3" name="Google Shape;513;g2bd941aaffc_4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2bd941aaffc_3_17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 name="Google Shape;131;g2bd941aaffc_3_1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g2bd941aaffc_4_1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0" name="Google Shape;520;g2bd941aaffc_4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5"/>
        <p:cNvGrpSpPr/>
        <p:nvPr/>
      </p:nvGrpSpPr>
      <p:grpSpPr>
        <a:xfrm>
          <a:off x="0" y="0"/>
          <a:ext cx="0" cy="0"/>
          <a:chOff x="0" y="0"/>
          <a:chExt cx="0" cy="0"/>
        </a:xfrm>
      </p:grpSpPr>
      <p:sp>
        <p:nvSpPr>
          <p:cNvPr id="526" name="Google Shape;526;g2bd941aaffc_4_1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7" name="Google Shape;527;g2bd941aaffc_4_1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2"/>
        <p:cNvGrpSpPr/>
        <p:nvPr/>
      </p:nvGrpSpPr>
      <p:grpSpPr>
        <a:xfrm>
          <a:off x="0" y="0"/>
          <a:ext cx="0" cy="0"/>
          <a:chOff x="0" y="0"/>
          <a:chExt cx="0" cy="0"/>
        </a:xfrm>
      </p:grpSpPr>
      <p:sp>
        <p:nvSpPr>
          <p:cNvPr id="533" name="Google Shape;533;g2bd941aaffc_4_2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4" name="Google Shape;534;g2bd941aaffc_4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1"/>
        <p:cNvGrpSpPr/>
        <p:nvPr/>
      </p:nvGrpSpPr>
      <p:grpSpPr>
        <a:xfrm>
          <a:off x="0" y="0"/>
          <a:ext cx="0" cy="0"/>
          <a:chOff x="0" y="0"/>
          <a:chExt cx="0" cy="0"/>
        </a:xfrm>
      </p:grpSpPr>
      <p:sp>
        <p:nvSpPr>
          <p:cNvPr id="542" name="Google Shape;542;g2bd941aaffc_4_6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3" name="Google Shape;543;g2bd941aaffc_4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8"/>
        <p:cNvGrpSpPr/>
        <p:nvPr/>
      </p:nvGrpSpPr>
      <p:grpSpPr>
        <a:xfrm>
          <a:off x="0" y="0"/>
          <a:ext cx="0" cy="0"/>
          <a:chOff x="0" y="0"/>
          <a:chExt cx="0" cy="0"/>
        </a:xfrm>
      </p:grpSpPr>
      <p:sp>
        <p:nvSpPr>
          <p:cNvPr id="549" name="Google Shape;549;g2bd941aaffc_4_7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0" name="Google Shape;550;g2bd941aaffc_4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4"/>
        <p:cNvGrpSpPr/>
        <p:nvPr/>
      </p:nvGrpSpPr>
      <p:grpSpPr>
        <a:xfrm>
          <a:off x="0" y="0"/>
          <a:ext cx="0" cy="0"/>
          <a:chOff x="0" y="0"/>
          <a:chExt cx="0" cy="0"/>
        </a:xfrm>
      </p:grpSpPr>
      <p:sp>
        <p:nvSpPr>
          <p:cNvPr id="555" name="Google Shape;555;g2bd941aaffc_4_7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6" name="Google Shape;556;g2bd941aaffc_4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Google Shape;562;g2bd941aaffc_4_8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3" name="Google Shape;563;g2bd941aaffc_4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g2bd941aaffc_4_9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9" name="Google Shape;569;g2bd941aaffc_4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g2bd941aaffc_4_4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6" name="Google Shape;576;g2bd941aaffc_4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Google Shape;582;g2bd43e184a5_0_32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3" name="Google Shape;583;g2bd43e184a5_0_3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2bd941aaffc_3_18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2bd941aaffc_3_1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8"/>
        <p:cNvGrpSpPr/>
        <p:nvPr/>
      </p:nvGrpSpPr>
      <p:grpSpPr>
        <a:xfrm>
          <a:off x="0" y="0"/>
          <a:ext cx="0" cy="0"/>
          <a:chOff x="0" y="0"/>
          <a:chExt cx="0" cy="0"/>
        </a:xfrm>
      </p:grpSpPr>
      <p:sp>
        <p:nvSpPr>
          <p:cNvPr id="589" name="Google Shape;589;g2bd43e184a5_0_33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0" name="Google Shape;590;g2bd43e184a5_0_3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5"/>
        <p:cNvGrpSpPr/>
        <p:nvPr/>
      </p:nvGrpSpPr>
      <p:grpSpPr>
        <a:xfrm>
          <a:off x="0" y="0"/>
          <a:ext cx="0" cy="0"/>
          <a:chOff x="0" y="0"/>
          <a:chExt cx="0" cy="0"/>
        </a:xfrm>
      </p:grpSpPr>
      <p:sp>
        <p:nvSpPr>
          <p:cNvPr id="596" name="Google Shape;596;g2bd43e184a5_0_34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7" name="Google Shape;597;g2bd43e184a5_0_3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2"/>
        <p:cNvGrpSpPr/>
        <p:nvPr/>
      </p:nvGrpSpPr>
      <p:grpSpPr>
        <a:xfrm>
          <a:off x="0" y="0"/>
          <a:ext cx="0" cy="0"/>
          <a:chOff x="0" y="0"/>
          <a:chExt cx="0" cy="0"/>
        </a:xfrm>
      </p:grpSpPr>
      <p:sp>
        <p:nvSpPr>
          <p:cNvPr id="603" name="Google Shape;603;g2bd941aaffc_4_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4" name="Google Shape;604;g2bd941aaffc_4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8"/>
        <p:cNvGrpSpPr/>
        <p:nvPr/>
      </p:nvGrpSpPr>
      <p:grpSpPr>
        <a:xfrm>
          <a:off x="0" y="0"/>
          <a:ext cx="0" cy="0"/>
          <a:chOff x="0" y="0"/>
          <a:chExt cx="0" cy="0"/>
        </a:xfrm>
      </p:grpSpPr>
      <p:sp>
        <p:nvSpPr>
          <p:cNvPr id="609" name="Google Shape;609;g2bdf516c57d_2_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0" name="Google Shape;610;g2bdf516c57d_2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4"/>
        <p:cNvGrpSpPr/>
        <p:nvPr/>
      </p:nvGrpSpPr>
      <p:grpSpPr>
        <a:xfrm>
          <a:off x="0" y="0"/>
          <a:ext cx="0" cy="0"/>
          <a:chOff x="0" y="0"/>
          <a:chExt cx="0" cy="0"/>
        </a:xfrm>
      </p:grpSpPr>
      <p:sp>
        <p:nvSpPr>
          <p:cNvPr id="615" name="Google Shape;615;g2bdf516c57d_2_12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6" name="Google Shape;616;g2bdf516c57d_2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3"/>
        <p:cNvGrpSpPr/>
        <p:nvPr/>
      </p:nvGrpSpPr>
      <p:grpSpPr>
        <a:xfrm>
          <a:off x="0" y="0"/>
          <a:ext cx="0" cy="0"/>
          <a:chOff x="0" y="0"/>
          <a:chExt cx="0" cy="0"/>
        </a:xfrm>
      </p:grpSpPr>
      <p:sp>
        <p:nvSpPr>
          <p:cNvPr id="624" name="Google Shape;624;g2bdf516c57d_2_14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5" name="Google Shape;625;g2bdf516c57d_2_1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Google Shape;632;g2bdf516c57d_2_18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3" name="Google Shape;633;g2bdf516c57d_2_1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0"/>
        <p:cNvGrpSpPr/>
        <p:nvPr/>
      </p:nvGrpSpPr>
      <p:grpSpPr>
        <a:xfrm>
          <a:off x="0" y="0"/>
          <a:ext cx="0" cy="0"/>
          <a:chOff x="0" y="0"/>
          <a:chExt cx="0" cy="0"/>
        </a:xfrm>
      </p:grpSpPr>
      <p:sp>
        <p:nvSpPr>
          <p:cNvPr id="641" name="Google Shape;641;g2bdf516c57d_2_2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2" name="Google Shape;642;g2bdf516c57d_2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g2bdf516c57d_2_6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2" name="Google Shape;652;g2bdf516c57d_2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0"/>
        <p:cNvGrpSpPr/>
        <p:nvPr/>
      </p:nvGrpSpPr>
      <p:grpSpPr>
        <a:xfrm>
          <a:off x="0" y="0"/>
          <a:ext cx="0" cy="0"/>
          <a:chOff x="0" y="0"/>
          <a:chExt cx="0" cy="0"/>
        </a:xfrm>
      </p:grpSpPr>
      <p:sp>
        <p:nvSpPr>
          <p:cNvPr id="671" name="Google Shape;671;g2be641e3976_12_3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2" name="Google Shape;672;g2be641e3976_12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2bd941aaffc_3_19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2bd941aaffc_3_1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2bd941aaffc_3_19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2bd941aaffc_3_1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2bd941aaffc_3_20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2bd941aaffc_3_2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fr"/>
              <a:t>‹Nº›</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24.jpg"/></Relationships>
</file>

<file path=ppt/slides/_rels/slide2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hyperlink" Target="https://faolex.fao.org/docs/pdf/mad157346.pdf" TargetMode="External"/><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g"/></Relationships>
</file>

<file path=ppt/slides/_rels/slide29.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41.jpg"/></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44.jpg"/></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45.png"/></Relationships>
</file>

<file path=ppt/slides/_rels/slide38.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48.pn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0.xml"/><Relationship Id="rId1" Type="http://schemas.openxmlformats.org/officeDocument/2006/relationships/slideLayout" Target="../slideLayouts/slideLayout3.xml"/><Relationship Id="rId5" Type="http://schemas.openxmlformats.org/officeDocument/2006/relationships/image" Target="../media/image50.png"/><Relationship Id="rId4" Type="http://schemas.openxmlformats.org/officeDocument/2006/relationships/image" Target="../media/image49.jpg"/></Relationships>
</file>

<file path=ppt/slides/_rels/slide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2.xml"/><Relationship Id="rId1" Type="http://schemas.openxmlformats.org/officeDocument/2006/relationships/slideLayout" Target="../slideLayouts/slideLayout3.xml"/><Relationship Id="rId5" Type="http://schemas.openxmlformats.org/officeDocument/2006/relationships/image" Target="../media/image52.png"/><Relationship Id="rId4" Type="http://schemas.openxmlformats.org/officeDocument/2006/relationships/image" Target="../media/image51.jpg"/></Relationships>
</file>

<file path=ppt/slides/_rels/slide43.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42.png"/><Relationship Id="rId7" Type="http://schemas.openxmlformats.org/officeDocument/2006/relationships/image" Target="../media/image56.jpg"/><Relationship Id="rId2" Type="http://schemas.openxmlformats.org/officeDocument/2006/relationships/notesSlide" Target="../notesSlides/notesSlide43.xml"/><Relationship Id="rId1" Type="http://schemas.openxmlformats.org/officeDocument/2006/relationships/slideLayout" Target="../slideLayouts/slideLayout3.xml"/><Relationship Id="rId6" Type="http://schemas.openxmlformats.org/officeDocument/2006/relationships/image" Target="../media/image55.png"/><Relationship Id="rId5" Type="http://schemas.openxmlformats.org/officeDocument/2006/relationships/image" Target="../media/image54.pn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png"/></Relationships>
</file>

<file path=ppt/slides/_rels/slide44.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44.xml"/><Relationship Id="rId1" Type="http://schemas.openxmlformats.org/officeDocument/2006/relationships/slideLayout" Target="../slideLayouts/slideLayout3.xml"/><Relationship Id="rId4" Type="http://schemas.openxmlformats.org/officeDocument/2006/relationships/image" Target="../media/image61.jpg"/></Relationships>
</file>

<file path=ppt/slides/_rels/slide4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5.xml"/><Relationship Id="rId1" Type="http://schemas.openxmlformats.org/officeDocument/2006/relationships/slideLayout" Target="../slideLayouts/slideLayout3.xml"/><Relationship Id="rId4" Type="http://schemas.openxmlformats.org/officeDocument/2006/relationships/image" Target="../media/image62.png"/></Relationships>
</file>

<file path=ppt/slides/_rels/slide4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6.xml"/><Relationship Id="rId1" Type="http://schemas.openxmlformats.org/officeDocument/2006/relationships/slideLayout" Target="../slideLayouts/slideLayout3.xml"/><Relationship Id="rId4" Type="http://schemas.openxmlformats.org/officeDocument/2006/relationships/image" Target="../media/image63.jpg"/></Relationships>
</file>

<file path=ppt/slides/_rels/slide4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7.xml"/><Relationship Id="rId1" Type="http://schemas.openxmlformats.org/officeDocument/2006/relationships/slideLayout" Target="../slideLayouts/slideLayout3.xml"/><Relationship Id="rId4" Type="http://schemas.openxmlformats.org/officeDocument/2006/relationships/image" Target="../media/image64.jpg"/></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65.jpg"/></Relationships>
</file>

<file path=ppt/slides/_rels/slide4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9.xml"/><Relationship Id="rId1" Type="http://schemas.openxmlformats.org/officeDocument/2006/relationships/slideLayout" Target="../slideLayouts/slideLayout3.xml"/><Relationship Id="rId4" Type="http://schemas.openxmlformats.org/officeDocument/2006/relationships/image" Target="../media/image66.jp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0.xml"/><Relationship Id="rId1" Type="http://schemas.openxmlformats.org/officeDocument/2006/relationships/slideLayout" Target="../slideLayouts/slideLayout3.xml"/><Relationship Id="rId4" Type="http://schemas.openxmlformats.org/officeDocument/2006/relationships/image" Target="../media/image67.jpg"/></Relationships>
</file>

<file path=ppt/slides/_rels/slide5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1.xml"/><Relationship Id="rId1" Type="http://schemas.openxmlformats.org/officeDocument/2006/relationships/slideLayout" Target="../slideLayouts/slideLayout3.xml"/><Relationship Id="rId4" Type="http://schemas.openxmlformats.org/officeDocument/2006/relationships/image" Target="../media/image69.jpg"/></Relationships>
</file>

<file path=ppt/slides/_rels/slide5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2.xml"/><Relationship Id="rId1" Type="http://schemas.openxmlformats.org/officeDocument/2006/relationships/slideLayout" Target="../slideLayouts/slideLayout3.xml"/><Relationship Id="rId5" Type="http://schemas.openxmlformats.org/officeDocument/2006/relationships/image" Target="../media/image1.jpg"/><Relationship Id="rId4" Type="http://schemas.openxmlformats.org/officeDocument/2006/relationships/image" Target="../media/image71.png"/></Relationships>
</file>

<file path=ppt/slides/_rels/slide5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3.xml"/><Relationship Id="rId1" Type="http://schemas.openxmlformats.org/officeDocument/2006/relationships/slideLayout" Target="../slideLayouts/slideLayout3.xml"/><Relationship Id="rId4" Type="http://schemas.openxmlformats.org/officeDocument/2006/relationships/image" Target="../media/image72.jpg"/></Relationships>
</file>

<file path=ppt/slides/_rels/slide5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5.xml"/><Relationship Id="rId1" Type="http://schemas.openxmlformats.org/officeDocument/2006/relationships/slideLayout" Target="../slideLayouts/slideLayout3.xml"/><Relationship Id="rId4" Type="http://schemas.openxmlformats.org/officeDocument/2006/relationships/image" Target="../media/image73.jpg"/></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7.xml"/><Relationship Id="rId1" Type="http://schemas.openxmlformats.org/officeDocument/2006/relationships/slideLayout" Target="../slideLayouts/slideLayout3.xml"/><Relationship Id="rId4" Type="http://schemas.openxmlformats.org/officeDocument/2006/relationships/image" Target="../media/image74.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9.xml"/><Relationship Id="rId1" Type="http://schemas.openxmlformats.org/officeDocument/2006/relationships/slideLayout" Target="../slideLayouts/slideLayout3.xml"/><Relationship Id="rId4" Type="http://schemas.openxmlformats.org/officeDocument/2006/relationships/image" Target="../media/image75.jpg"/></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0.xml"/><Relationship Id="rId1" Type="http://schemas.openxmlformats.org/officeDocument/2006/relationships/slideLayout" Target="../slideLayouts/slideLayout3.xml"/><Relationship Id="rId4" Type="http://schemas.openxmlformats.org/officeDocument/2006/relationships/image" Target="../media/image76.jpg"/></Relationships>
</file>

<file path=ppt/slides/_rels/slide6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1.xml"/><Relationship Id="rId1" Type="http://schemas.openxmlformats.org/officeDocument/2006/relationships/slideLayout" Target="../slideLayouts/slideLayout3.xml"/><Relationship Id="rId4" Type="http://schemas.openxmlformats.org/officeDocument/2006/relationships/image" Target="../media/image77.png"/></Relationships>
</file>

<file path=ppt/slides/_rels/slide6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4.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6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65.xml"/><Relationship Id="rId1" Type="http://schemas.openxmlformats.org/officeDocument/2006/relationships/slideLayout" Target="../slideLayouts/slideLayout3.xml"/><Relationship Id="rId4" Type="http://schemas.openxmlformats.org/officeDocument/2006/relationships/hyperlink" Target="https://www.mentimeter.com/app/presentation/alt9y6o8odmeov2vvrpfti7atu84fkq4" TargetMode="External"/></Relationships>
</file>

<file path=ppt/slides/_rels/slide6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6.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6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7.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68.xml.rels><?xml version="1.0" encoding="UTF-8" standalone="yes"?>
<Relationships xmlns="http://schemas.openxmlformats.org/package/2006/relationships"><Relationship Id="rId8" Type="http://schemas.openxmlformats.org/officeDocument/2006/relationships/image" Target="../media/image61.jpg"/><Relationship Id="rId13" Type="http://schemas.openxmlformats.org/officeDocument/2006/relationships/image" Target="../media/image83.jpg"/><Relationship Id="rId3" Type="http://schemas.openxmlformats.org/officeDocument/2006/relationships/image" Target="../media/image79.jpg"/><Relationship Id="rId7" Type="http://schemas.openxmlformats.org/officeDocument/2006/relationships/image" Target="../media/image70.png"/><Relationship Id="rId12" Type="http://schemas.openxmlformats.org/officeDocument/2006/relationships/image" Target="../media/image82.png"/><Relationship Id="rId2" Type="http://schemas.openxmlformats.org/officeDocument/2006/relationships/notesSlide" Target="../notesSlides/notesSlide68.xml"/><Relationship Id="rId16" Type="http://schemas.openxmlformats.org/officeDocument/2006/relationships/image" Target="../media/image2.png"/><Relationship Id="rId1" Type="http://schemas.openxmlformats.org/officeDocument/2006/relationships/slideLayout" Target="../slideLayouts/slideLayout3.xml"/><Relationship Id="rId6" Type="http://schemas.openxmlformats.org/officeDocument/2006/relationships/image" Target="../media/image43.jpg"/><Relationship Id="rId11" Type="http://schemas.openxmlformats.org/officeDocument/2006/relationships/image" Target="../media/image81.png"/><Relationship Id="rId5" Type="http://schemas.openxmlformats.org/officeDocument/2006/relationships/image" Target="../media/image47.png"/><Relationship Id="rId15" Type="http://schemas.openxmlformats.org/officeDocument/2006/relationships/image" Target="../media/image85.png"/><Relationship Id="rId10" Type="http://schemas.openxmlformats.org/officeDocument/2006/relationships/image" Target="../media/image36.jpg"/><Relationship Id="rId4" Type="http://schemas.openxmlformats.org/officeDocument/2006/relationships/image" Target="../media/image80.png"/><Relationship Id="rId9" Type="http://schemas.openxmlformats.org/officeDocument/2006/relationships/image" Target="../media/image60.jpg"/><Relationship Id="rId14" Type="http://schemas.openxmlformats.org/officeDocument/2006/relationships/image" Target="../media/image84.png"/></Relationships>
</file>

<file path=ppt/slides/_rels/slide6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9.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53"/>
        <p:cNvGrpSpPr/>
        <p:nvPr/>
      </p:nvGrpSpPr>
      <p:grpSpPr>
        <a:xfrm>
          <a:off x="0" y="0"/>
          <a:ext cx="0" cy="0"/>
          <a:chOff x="0" y="0"/>
          <a:chExt cx="0" cy="0"/>
        </a:xfrm>
      </p:grpSpPr>
      <p:sp>
        <p:nvSpPr>
          <p:cNvPr id="54" name="Google Shape;54;p13"/>
          <p:cNvSpPr txBox="1">
            <a:spLocks noGrp="1"/>
          </p:cNvSpPr>
          <p:nvPr>
            <p:ph type="title"/>
          </p:nvPr>
        </p:nvSpPr>
        <p:spPr>
          <a:xfrm>
            <a:off x="966825" y="2776225"/>
            <a:ext cx="4101300" cy="6189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 sz="2222">
                <a:solidFill>
                  <a:srgbClr val="1155CC"/>
                </a:solidFill>
                <a:latin typeface="Poppins Light"/>
                <a:ea typeface="Poppins Light"/>
                <a:cs typeface="Poppins Light"/>
                <a:sym typeface="Poppins Light"/>
              </a:rPr>
              <a:t>1er mars 2024</a:t>
            </a:r>
            <a:br>
              <a:rPr lang="fr" sz="2222">
                <a:solidFill>
                  <a:srgbClr val="1155CC"/>
                </a:solidFill>
                <a:latin typeface="Poppins Light"/>
                <a:ea typeface="Poppins Light"/>
                <a:cs typeface="Poppins Light"/>
                <a:sym typeface="Poppins Light"/>
              </a:rPr>
            </a:br>
            <a:r>
              <a:rPr lang="fr" sz="1777">
                <a:solidFill>
                  <a:srgbClr val="1155CC"/>
                </a:solidFill>
                <a:latin typeface="Poppins Light"/>
                <a:ea typeface="Poppins Light"/>
                <a:cs typeface="Poppins Light"/>
                <a:sym typeface="Poppins Light"/>
              </a:rPr>
              <a:t>Évènement facilité par INDRI </a:t>
            </a:r>
            <a:endParaRPr sz="2955">
              <a:solidFill>
                <a:srgbClr val="1155CC"/>
              </a:solidFill>
              <a:latin typeface="Poppins Light"/>
              <a:ea typeface="Poppins Light"/>
              <a:cs typeface="Poppins Light"/>
              <a:sym typeface="Poppins Light"/>
            </a:endParaRPr>
          </a:p>
          <a:p>
            <a:pPr marL="0" lvl="0" indent="0" algn="ctr" rtl="0">
              <a:spcBef>
                <a:spcPts val="0"/>
              </a:spcBef>
              <a:spcAft>
                <a:spcPts val="0"/>
              </a:spcAft>
              <a:buNone/>
            </a:pPr>
            <a:endParaRPr>
              <a:solidFill>
                <a:srgbClr val="1155CC"/>
              </a:solidFill>
            </a:endParaRPr>
          </a:p>
        </p:txBody>
      </p:sp>
      <p:sp>
        <p:nvSpPr>
          <p:cNvPr id="55" name="Google Shape;55;p13"/>
          <p:cNvSpPr txBox="1">
            <a:spLocks noGrp="1"/>
          </p:cNvSpPr>
          <p:nvPr>
            <p:ph type="title"/>
          </p:nvPr>
        </p:nvSpPr>
        <p:spPr>
          <a:xfrm>
            <a:off x="966822" y="608025"/>
            <a:ext cx="5388600" cy="1664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None/>
            </a:pPr>
            <a:r>
              <a:rPr lang="fr" sz="3259" b="1">
                <a:solidFill>
                  <a:srgbClr val="1155CC"/>
                </a:solidFill>
                <a:latin typeface="Poppins"/>
                <a:ea typeface="Poppins"/>
                <a:cs typeface="Poppins"/>
                <a:sym typeface="Poppins"/>
              </a:rPr>
              <a:t>BIODIVERSITE ET DEVELOPPEMENT : L’AGENDA DES SOLUTIONS</a:t>
            </a:r>
            <a:endParaRPr sz="3259" b="1">
              <a:solidFill>
                <a:srgbClr val="1155CC"/>
              </a:solidFill>
              <a:latin typeface="Poppins"/>
              <a:ea typeface="Poppins"/>
              <a:cs typeface="Poppins"/>
              <a:sym typeface="Poppins"/>
            </a:endParaRPr>
          </a:p>
        </p:txBody>
      </p:sp>
      <p:sp>
        <p:nvSpPr>
          <p:cNvPr id="56" name="Google Shape;56;p13"/>
          <p:cNvSpPr/>
          <p:nvPr/>
        </p:nvSpPr>
        <p:spPr>
          <a:xfrm>
            <a:off x="0" y="4054100"/>
            <a:ext cx="9144000" cy="1089300"/>
          </a:xfrm>
          <a:prstGeom prst="rect">
            <a:avLst/>
          </a:prstGeom>
          <a:solidFill>
            <a:srgbClr val="FFFF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57" name="Google Shape;57;p13"/>
          <p:cNvPicPr preferRelativeResize="0"/>
          <p:nvPr/>
        </p:nvPicPr>
        <p:blipFill>
          <a:blip r:embed="rId3">
            <a:alphaModFix/>
          </a:blip>
          <a:stretch>
            <a:fillRect/>
          </a:stretch>
        </p:blipFill>
        <p:spPr>
          <a:xfrm>
            <a:off x="2609100" y="4289350"/>
            <a:ext cx="1487225" cy="618800"/>
          </a:xfrm>
          <a:prstGeom prst="rect">
            <a:avLst/>
          </a:prstGeom>
          <a:noFill/>
          <a:ln>
            <a:noFill/>
          </a:ln>
        </p:spPr>
      </p:pic>
      <p:pic>
        <p:nvPicPr>
          <p:cNvPr id="58" name="Google Shape;58;p13"/>
          <p:cNvPicPr preferRelativeResize="0"/>
          <p:nvPr/>
        </p:nvPicPr>
        <p:blipFill>
          <a:blip r:embed="rId4">
            <a:alphaModFix/>
          </a:blip>
          <a:stretch>
            <a:fillRect/>
          </a:stretch>
        </p:blipFill>
        <p:spPr>
          <a:xfrm>
            <a:off x="788400" y="4021850"/>
            <a:ext cx="1163925" cy="1163925"/>
          </a:xfrm>
          <a:prstGeom prst="rect">
            <a:avLst/>
          </a:prstGeom>
          <a:noFill/>
          <a:ln>
            <a:noFill/>
          </a:ln>
        </p:spPr>
      </p:pic>
      <p:pic>
        <p:nvPicPr>
          <p:cNvPr id="59" name="Google Shape;59;p13"/>
          <p:cNvPicPr preferRelativeResize="0"/>
          <p:nvPr/>
        </p:nvPicPr>
        <p:blipFill>
          <a:blip r:embed="rId5">
            <a:alphaModFix/>
          </a:blip>
          <a:stretch>
            <a:fillRect/>
          </a:stretch>
        </p:blipFill>
        <p:spPr>
          <a:xfrm>
            <a:off x="4991925" y="4098175"/>
            <a:ext cx="858990" cy="1089300"/>
          </a:xfrm>
          <a:prstGeom prst="rect">
            <a:avLst/>
          </a:prstGeom>
          <a:noFill/>
          <a:ln>
            <a:noFill/>
          </a:ln>
        </p:spPr>
      </p:pic>
      <p:pic>
        <p:nvPicPr>
          <p:cNvPr id="60" name="Google Shape;60;p13"/>
          <p:cNvPicPr preferRelativeResize="0"/>
          <p:nvPr/>
        </p:nvPicPr>
        <p:blipFill>
          <a:blip r:embed="rId6">
            <a:alphaModFix/>
          </a:blip>
          <a:stretch>
            <a:fillRect/>
          </a:stretch>
        </p:blipFill>
        <p:spPr>
          <a:xfrm>
            <a:off x="6632200" y="-176400"/>
            <a:ext cx="2511800" cy="5438375"/>
          </a:xfrm>
          <a:prstGeom prst="rect">
            <a:avLst/>
          </a:prstGeom>
          <a:noFill/>
          <a:ln>
            <a:noFill/>
          </a:ln>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162"/>
        <p:cNvGrpSpPr/>
        <p:nvPr/>
      </p:nvGrpSpPr>
      <p:grpSpPr>
        <a:xfrm>
          <a:off x="0" y="0"/>
          <a:ext cx="0" cy="0"/>
          <a:chOff x="0" y="0"/>
          <a:chExt cx="0" cy="0"/>
        </a:xfrm>
      </p:grpSpPr>
      <p:sp>
        <p:nvSpPr>
          <p:cNvPr id="163" name="Google Shape;163;p26"/>
          <p:cNvSpPr txBox="1">
            <a:spLocks noGrp="1"/>
          </p:cNvSpPr>
          <p:nvPr>
            <p:ph type="title"/>
          </p:nvPr>
        </p:nvSpPr>
        <p:spPr>
          <a:xfrm>
            <a:off x="357224" y="150825"/>
            <a:ext cx="8821800" cy="61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fr" sz="1600" b="1">
                <a:latin typeface="Poppins"/>
                <a:ea typeface="Poppins"/>
                <a:cs typeface="Poppins"/>
                <a:sym typeface="Poppins"/>
              </a:rPr>
              <a:t>340000 hectares de mangroves</a:t>
            </a:r>
            <a:endParaRPr sz="3359">
              <a:latin typeface="Poppins"/>
              <a:ea typeface="Poppins"/>
              <a:cs typeface="Poppins"/>
              <a:sym typeface="Poppins"/>
            </a:endParaRPr>
          </a:p>
        </p:txBody>
      </p:sp>
      <p:pic>
        <p:nvPicPr>
          <p:cNvPr id="164" name="Google Shape;164;p26"/>
          <p:cNvPicPr preferRelativeResize="0"/>
          <p:nvPr/>
        </p:nvPicPr>
        <p:blipFill>
          <a:blip r:embed="rId3">
            <a:alphaModFix/>
          </a:blip>
          <a:stretch>
            <a:fillRect/>
          </a:stretch>
        </p:blipFill>
        <p:spPr>
          <a:xfrm>
            <a:off x="381000" y="769725"/>
            <a:ext cx="7763549" cy="4367002"/>
          </a:xfrm>
          <a:prstGeom prst="rect">
            <a:avLst/>
          </a:prstGeom>
          <a:noFill/>
          <a:ln>
            <a:noFill/>
          </a:ln>
        </p:spPr>
      </p:pic>
      <p:sp>
        <p:nvSpPr>
          <p:cNvPr id="165" name="Google Shape;165;p26"/>
          <p:cNvSpPr txBox="1"/>
          <p:nvPr/>
        </p:nvSpPr>
        <p:spPr>
          <a:xfrm>
            <a:off x="7315200" y="762000"/>
            <a:ext cx="1034400" cy="3231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fr" sz="900">
                <a:solidFill>
                  <a:schemeClr val="dk1"/>
                </a:solidFill>
              </a:rPr>
              <a:t> Chris Scarffe</a:t>
            </a:r>
            <a:endParaRPr>
              <a:solidFill>
                <a:schemeClr val="dk1"/>
              </a:solidFill>
            </a:endParaRPr>
          </a:p>
        </p:txBody>
      </p:sp>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169"/>
        <p:cNvGrpSpPr/>
        <p:nvPr/>
      </p:nvGrpSpPr>
      <p:grpSpPr>
        <a:xfrm>
          <a:off x="0" y="0"/>
          <a:ext cx="0" cy="0"/>
          <a:chOff x="0" y="0"/>
          <a:chExt cx="0" cy="0"/>
        </a:xfrm>
      </p:grpSpPr>
      <p:sp>
        <p:nvSpPr>
          <p:cNvPr id="170" name="Google Shape;170;p27"/>
          <p:cNvSpPr txBox="1">
            <a:spLocks noGrp="1"/>
          </p:cNvSpPr>
          <p:nvPr>
            <p:ph type="title"/>
          </p:nvPr>
        </p:nvSpPr>
        <p:spPr>
          <a:xfrm>
            <a:off x="281024" y="150825"/>
            <a:ext cx="8821800" cy="61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fr" sz="1600" b="1">
                <a:solidFill>
                  <a:srgbClr val="1155CC"/>
                </a:solidFill>
                <a:latin typeface="Poppins"/>
                <a:ea typeface="Poppins"/>
                <a:cs typeface="Poppins"/>
                <a:sym typeface="Poppins"/>
              </a:rPr>
              <a:t>Et les espèces marines : </a:t>
            </a:r>
            <a:br>
              <a:rPr lang="fr" sz="1600" b="1">
                <a:solidFill>
                  <a:srgbClr val="1155CC"/>
                </a:solidFill>
                <a:latin typeface="Poppins"/>
                <a:ea typeface="Poppins"/>
                <a:cs typeface="Poppins"/>
                <a:sym typeface="Poppins"/>
              </a:rPr>
            </a:br>
            <a:r>
              <a:rPr lang="fr" sz="1600" b="1">
                <a:latin typeface="Poppins"/>
                <a:ea typeface="Poppins"/>
                <a:cs typeface="Poppins"/>
                <a:sym typeface="Poppins"/>
              </a:rPr>
              <a:t>9 palétuviers, 267 éponges, 1798 poissons de mer, 34 mammifères marins…</a:t>
            </a:r>
            <a:endParaRPr sz="3359">
              <a:latin typeface="Poppins"/>
              <a:ea typeface="Poppins"/>
              <a:cs typeface="Poppins"/>
              <a:sym typeface="Poppins"/>
            </a:endParaRPr>
          </a:p>
        </p:txBody>
      </p:sp>
      <p:pic>
        <p:nvPicPr>
          <p:cNvPr id="171" name="Google Shape;171;p27"/>
          <p:cNvPicPr preferRelativeResize="0"/>
          <p:nvPr/>
        </p:nvPicPr>
        <p:blipFill>
          <a:blip r:embed="rId3">
            <a:alphaModFix/>
          </a:blip>
          <a:stretch>
            <a:fillRect/>
          </a:stretch>
        </p:blipFill>
        <p:spPr>
          <a:xfrm>
            <a:off x="0" y="1041175"/>
            <a:ext cx="9499324" cy="4419824"/>
          </a:xfrm>
          <a:prstGeom prst="rect">
            <a:avLst/>
          </a:prstGeom>
          <a:noFill/>
          <a:ln>
            <a:noFill/>
          </a:ln>
        </p:spPr>
      </p:pic>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175"/>
        <p:cNvGrpSpPr/>
        <p:nvPr/>
      </p:nvGrpSpPr>
      <p:grpSpPr>
        <a:xfrm>
          <a:off x="0" y="0"/>
          <a:ext cx="0" cy="0"/>
          <a:chOff x="0" y="0"/>
          <a:chExt cx="0" cy="0"/>
        </a:xfrm>
      </p:grpSpPr>
      <p:sp>
        <p:nvSpPr>
          <p:cNvPr id="176" name="Google Shape;176;p28"/>
          <p:cNvSpPr txBox="1">
            <a:spLocks noGrp="1"/>
          </p:cNvSpPr>
          <p:nvPr>
            <p:ph type="title"/>
          </p:nvPr>
        </p:nvSpPr>
        <p:spPr>
          <a:xfrm>
            <a:off x="281027" y="150825"/>
            <a:ext cx="6626700" cy="61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fr" sz="1800" b="1">
                <a:solidFill>
                  <a:srgbClr val="1155CC"/>
                </a:solidFill>
                <a:latin typeface="Poppins"/>
                <a:ea typeface="Poppins"/>
                <a:cs typeface="Poppins"/>
                <a:sym typeface="Poppins"/>
              </a:rPr>
              <a:t>Un enjeu planétaire pour le vivant</a:t>
            </a:r>
            <a:endParaRPr sz="3259">
              <a:solidFill>
                <a:srgbClr val="1155CC"/>
              </a:solidFill>
              <a:latin typeface="Poppins"/>
              <a:ea typeface="Poppins"/>
              <a:cs typeface="Poppins"/>
              <a:sym typeface="Poppins"/>
            </a:endParaRPr>
          </a:p>
        </p:txBody>
      </p:sp>
      <p:pic>
        <p:nvPicPr>
          <p:cNvPr id="177" name="Google Shape;177;p28"/>
          <p:cNvPicPr preferRelativeResize="0"/>
          <p:nvPr/>
        </p:nvPicPr>
        <p:blipFill>
          <a:blip r:embed="rId3">
            <a:alphaModFix/>
          </a:blip>
          <a:stretch>
            <a:fillRect/>
          </a:stretch>
        </p:blipFill>
        <p:spPr>
          <a:xfrm>
            <a:off x="379001" y="1272151"/>
            <a:ext cx="7545798" cy="3375750"/>
          </a:xfrm>
          <a:prstGeom prst="rect">
            <a:avLst/>
          </a:prstGeom>
          <a:noFill/>
          <a:ln w="9525" cap="flat" cmpd="sng">
            <a:solidFill>
              <a:schemeClr val="dk2"/>
            </a:solidFill>
            <a:prstDash val="solid"/>
            <a:round/>
            <a:headEnd type="none" w="sm" len="sm"/>
            <a:tailEnd type="none" w="sm" len="sm"/>
          </a:ln>
        </p:spPr>
      </p:pic>
      <p:sp>
        <p:nvSpPr>
          <p:cNvPr id="178" name="Google Shape;178;p28"/>
          <p:cNvSpPr txBox="1"/>
          <p:nvPr/>
        </p:nvSpPr>
        <p:spPr>
          <a:xfrm>
            <a:off x="302800" y="769725"/>
            <a:ext cx="7622100" cy="415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fr" sz="1300">
                <a:solidFill>
                  <a:schemeClr val="dk1"/>
                </a:solidFill>
                <a:latin typeface="Montserrat"/>
                <a:ea typeface="Montserrat"/>
                <a:cs typeface="Montserrat"/>
                <a:sym typeface="Montserrat"/>
              </a:rPr>
              <a:t>M</a:t>
            </a:r>
            <a:r>
              <a:rPr lang="fr" sz="1500">
                <a:solidFill>
                  <a:schemeClr val="dk1"/>
                </a:solidFill>
                <a:latin typeface="Montserrat"/>
                <a:ea typeface="Montserrat"/>
                <a:cs typeface="Montserrat"/>
                <a:sym typeface="Montserrat"/>
              </a:rPr>
              <a:t>adagascar : 3e dans la liste des “hotspots de biodiversité” en danger</a:t>
            </a:r>
            <a:endParaRPr sz="1800"/>
          </a:p>
        </p:txBody>
      </p:sp>
      <p:sp>
        <p:nvSpPr>
          <p:cNvPr id="179" name="Google Shape;179;p28"/>
          <p:cNvSpPr txBox="1"/>
          <p:nvPr/>
        </p:nvSpPr>
        <p:spPr>
          <a:xfrm>
            <a:off x="285198" y="4600999"/>
            <a:ext cx="1992900" cy="3231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fr" sz="900">
                <a:solidFill>
                  <a:schemeClr val="dk1"/>
                </a:solidFill>
              </a:rPr>
              <a:t>Conservation International</a:t>
            </a:r>
            <a:endParaRPr>
              <a:solidFill>
                <a:schemeClr val="dk1"/>
              </a:solidFill>
            </a:endParaRPr>
          </a:p>
        </p:txBody>
      </p:sp>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183"/>
        <p:cNvGrpSpPr/>
        <p:nvPr/>
      </p:nvGrpSpPr>
      <p:grpSpPr>
        <a:xfrm>
          <a:off x="0" y="0"/>
          <a:ext cx="0" cy="0"/>
          <a:chOff x="0" y="0"/>
          <a:chExt cx="0" cy="0"/>
        </a:xfrm>
      </p:grpSpPr>
      <p:sp>
        <p:nvSpPr>
          <p:cNvPr id="184" name="Google Shape;184;p29"/>
          <p:cNvSpPr txBox="1">
            <a:spLocks noGrp="1"/>
          </p:cNvSpPr>
          <p:nvPr>
            <p:ph type="title"/>
          </p:nvPr>
        </p:nvSpPr>
        <p:spPr>
          <a:xfrm>
            <a:off x="281027" y="150825"/>
            <a:ext cx="6626700" cy="61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fr" sz="1800" b="1">
                <a:solidFill>
                  <a:srgbClr val="1155CC"/>
                </a:solidFill>
                <a:latin typeface="Poppins"/>
                <a:ea typeface="Poppins"/>
                <a:cs typeface="Poppins"/>
                <a:sym typeface="Poppins"/>
              </a:rPr>
              <a:t>Une situation d’urgence</a:t>
            </a:r>
            <a:endParaRPr sz="3259">
              <a:solidFill>
                <a:srgbClr val="1155CC"/>
              </a:solidFill>
              <a:latin typeface="Poppins"/>
              <a:ea typeface="Poppins"/>
              <a:cs typeface="Poppins"/>
              <a:sym typeface="Poppins"/>
            </a:endParaRPr>
          </a:p>
        </p:txBody>
      </p:sp>
      <p:pic>
        <p:nvPicPr>
          <p:cNvPr id="185" name="Google Shape;185;p29"/>
          <p:cNvPicPr preferRelativeResize="0"/>
          <p:nvPr/>
        </p:nvPicPr>
        <p:blipFill>
          <a:blip r:embed="rId3">
            <a:alphaModFix/>
          </a:blip>
          <a:stretch>
            <a:fillRect/>
          </a:stretch>
        </p:blipFill>
        <p:spPr>
          <a:xfrm>
            <a:off x="1430100" y="538675"/>
            <a:ext cx="2922114" cy="4452425"/>
          </a:xfrm>
          <a:prstGeom prst="rect">
            <a:avLst/>
          </a:prstGeom>
          <a:noFill/>
          <a:ln>
            <a:noFill/>
          </a:ln>
        </p:spPr>
      </p:pic>
      <p:pic>
        <p:nvPicPr>
          <p:cNvPr id="186" name="Google Shape;186;p29"/>
          <p:cNvPicPr preferRelativeResize="0"/>
          <p:nvPr/>
        </p:nvPicPr>
        <p:blipFill>
          <a:blip r:embed="rId4">
            <a:alphaModFix/>
          </a:blip>
          <a:stretch>
            <a:fillRect/>
          </a:stretch>
        </p:blipFill>
        <p:spPr>
          <a:xfrm>
            <a:off x="4856149" y="538675"/>
            <a:ext cx="2787226" cy="4452425"/>
          </a:xfrm>
          <a:prstGeom prst="rect">
            <a:avLst/>
          </a:prstGeom>
          <a:noFill/>
          <a:ln>
            <a:noFill/>
          </a:ln>
        </p:spPr>
      </p:pic>
      <p:sp>
        <p:nvSpPr>
          <p:cNvPr id="187" name="Google Shape;187;p29"/>
          <p:cNvSpPr/>
          <p:nvPr/>
        </p:nvSpPr>
        <p:spPr>
          <a:xfrm>
            <a:off x="2766443" y="628507"/>
            <a:ext cx="631800" cy="2769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88" name="Google Shape;188;p29"/>
          <p:cNvSpPr/>
          <p:nvPr/>
        </p:nvSpPr>
        <p:spPr>
          <a:xfrm>
            <a:off x="6150003" y="628507"/>
            <a:ext cx="631800" cy="2769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89" name="Google Shape;189;p29"/>
          <p:cNvSpPr txBox="1"/>
          <p:nvPr/>
        </p:nvSpPr>
        <p:spPr>
          <a:xfrm>
            <a:off x="2327025" y="961950"/>
            <a:ext cx="975600" cy="43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r" sz="1800">
                <a:solidFill>
                  <a:schemeClr val="dk2"/>
                </a:solidFill>
              </a:rPr>
              <a:t>1953</a:t>
            </a:r>
            <a:endParaRPr sz="1800">
              <a:solidFill>
                <a:schemeClr val="dk2"/>
              </a:solidFill>
            </a:endParaRPr>
          </a:p>
        </p:txBody>
      </p:sp>
      <p:sp>
        <p:nvSpPr>
          <p:cNvPr id="190" name="Google Shape;190;p29"/>
          <p:cNvSpPr txBox="1"/>
          <p:nvPr/>
        </p:nvSpPr>
        <p:spPr>
          <a:xfrm>
            <a:off x="5821224" y="961950"/>
            <a:ext cx="776100" cy="43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r" sz="1800">
                <a:solidFill>
                  <a:schemeClr val="dk2"/>
                </a:solidFill>
              </a:rPr>
              <a:t>2020</a:t>
            </a:r>
            <a:endParaRPr sz="1800">
              <a:solidFill>
                <a:schemeClr val="dk2"/>
              </a:solidFill>
            </a:endParaRPr>
          </a:p>
        </p:txBody>
      </p:sp>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194"/>
        <p:cNvGrpSpPr/>
        <p:nvPr/>
      </p:nvGrpSpPr>
      <p:grpSpPr>
        <a:xfrm>
          <a:off x="0" y="0"/>
          <a:ext cx="0" cy="0"/>
          <a:chOff x="0" y="0"/>
          <a:chExt cx="0" cy="0"/>
        </a:xfrm>
      </p:grpSpPr>
      <p:sp>
        <p:nvSpPr>
          <p:cNvPr id="195" name="Google Shape;195;p30"/>
          <p:cNvSpPr txBox="1">
            <a:spLocks noGrp="1"/>
          </p:cNvSpPr>
          <p:nvPr>
            <p:ph type="title"/>
          </p:nvPr>
        </p:nvSpPr>
        <p:spPr>
          <a:xfrm>
            <a:off x="281025" y="150825"/>
            <a:ext cx="7805100" cy="61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fr" sz="1800" b="1">
                <a:solidFill>
                  <a:srgbClr val="1155CC"/>
                </a:solidFill>
                <a:latin typeface="Poppins"/>
                <a:ea typeface="Poppins"/>
                <a:cs typeface="Poppins"/>
                <a:sym typeface="Poppins"/>
              </a:rPr>
              <a:t>Une situation d’urgence : exemple de Menabe-Antimena</a:t>
            </a:r>
            <a:endParaRPr sz="3259">
              <a:solidFill>
                <a:srgbClr val="1155CC"/>
              </a:solidFill>
              <a:latin typeface="Poppins"/>
              <a:ea typeface="Poppins"/>
              <a:cs typeface="Poppins"/>
              <a:sym typeface="Poppins"/>
            </a:endParaRPr>
          </a:p>
        </p:txBody>
      </p:sp>
      <p:sp>
        <p:nvSpPr>
          <p:cNvPr id="196" name="Google Shape;196;p30"/>
          <p:cNvSpPr/>
          <p:nvPr/>
        </p:nvSpPr>
        <p:spPr>
          <a:xfrm>
            <a:off x="2766443" y="628507"/>
            <a:ext cx="631800" cy="2769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97" name="Google Shape;197;p30"/>
          <p:cNvSpPr/>
          <p:nvPr/>
        </p:nvSpPr>
        <p:spPr>
          <a:xfrm>
            <a:off x="6150003" y="628507"/>
            <a:ext cx="631800" cy="2769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198" name="Google Shape;198;p30" descr="Diagram, map&#10;&#10;Description automatically generated"/>
          <p:cNvPicPr preferRelativeResize="0"/>
          <p:nvPr/>
        </p:nvPicPr>
        <p:blipFill rotWithShape="1">
          <a:blip r:embed="rId3">
            <a:alphaModFix/>
          </a:blip>
          <a:srcRect l="1850" t="9361" r="1792" b="11705"/>
          <a:stretch/>
        </p:blipFill>
        <p:spPr>
          <a:xfrm>
            <a:off x="381000" y="829197"/>
            <a:ext cx="8238600" cy="3978200"/>
          </a:xfrm>
          <a:prstGeom prst="rect">
            <a:avLst/>
          </a:prstGeom>
          <a:noFill/>
          <a:ln>
            <a:noFill/>
          </a:ln>
        </p:spPr>
      </p:pic>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202"/>
        <p:cNvGrpSpPr/>
        <p:nvPr/>
      </p:nvGrpSpPr>
      <p:grpSpPr>
        <a:xfrm>
          <a:off x="0" y="0"/>
          <a:ext cx="0" cy="0"/>
          <a:chOff x="0" y="0"/>
          <a:chExt cx="0" cy="0"/>
        </a:xfrm>
      </p:grpSpPr>
      <p:sp>
        <p:nvSpPr>
          <p:cNvPr id="203" name="Google Shape;203;p31"/>
          <p:cNvSpPr txBox="1">
            <a:spLocks noGrp="1"/>
          </p:cNvSpPr>
          <p:nvPr>
            <p:ph type="title"/>
          </p:nvPr>
        </p:nvSpPr>
        <p:spPr>
          <a:xfrm>
            <a:off x="281027" y="150825"/>
            <a:ext cx="6626700" cy="61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fr" sz="1800" b="1">
                <a:solidFill>
                  <a:srgbClr val="1155CC"/>
                </a:solidFill>
                <a:latin typeface="Poppins"/>
                <a:ea typeface="Poppins"/>
                <a:cs typeface="Poppins"/>
                <a:sym typeface="Poppins"/>
              </a:rPr>
              <a:t>Des implications économiques et sociales majeures</a:t>
            </a:r>
            <a:endParaRPr sz="3259">
              <a:solidFill>
                <a:srgbClr val="1155CC"/>
              </a:solidFill>
              <a:latin typeface="Poppins"/>
              <a:ea typeface="Poppins"/>
              <a:cs typeface="Poppins"/>
              <a:sym typeface="Poppins"/>
            </a:endParaRPr>
          </a:p>
        </p:txBody>
      </p:sp>
      <p:sp>
        <p:nvSpPr>
          <p:cNvPr id="204" name="Google Shape;204;p31"/>
          <p:cNvSpPr txBox="1"/>
          <p:nvPr/>
        </p:nvSpPr>
        <p:spPr>
          <a:xfrm>
            <a:off x="333625" y="742125"/>
            <a:ext cx="8415600" cy="408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205" name="Google Shape;205;p31"/>
          <p:cNvSpPr txBox="1"/>
          <p:nvPr/>
        </p:nvSpPr>
        <p:spPr>
          <a:xfrm>
            <a:off x="300200" y="786250"/>
            <a:ext cx="8180400" cy="420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fr" sz="1800" b="1">
                <a:solidFill>
                  <a:schemeClr val="dk2"/>
                </a:solidFill>
                <a:latin typeface="Poppins"/>
                <a:ea typeface="Poppins"/>
                <a:cs typeface="Poppins"/>
                <a:sym typeface="Poppins"/>
              </a:rPr>
              <a:t>Implications Économiques</a:t>
            </a:r>
            <a:endParaRPr sz="1800" b="1">
              <a:solidFill>
                <a:schemeClr val="dk2"/>
              </a:solidFill>
              <a:latin typeface="Poppins"/>
              <a:ea typeface="Poppins"/>
              <a:cs typeface="Poppins"/>
              <a:sym typeface="Poppins"/>
            </a:endParaRPr>
          </a:p>
          <a:p>
            <a:pPr marL="0" lvl="0" indent="0" algn="l" rtl="0">
              <a:spcBef>
                <a:spcPts val="0"/>
              </a:spcBef>
              <a:spcAft>
                <a:spcPts val="0"/>
              </a:spcAft>
              <a:buClr>
                <a:schemeClr val="dk1"/>
              </a:buClr>
              <a:buSzPts val="1100"/>
              <a:buFont typeface="Arial"/>
              <a:buNone/>
            </a:pPr>
            <a:endParaRPr sz="1800">
              <a:solidFill>
                <a:schemeClr val="dk2"/>
              </a:solidFill>
              <a:latin typeface="Poppins Light"/>
              <a:ea typeface="Poppins Light"/>
              <a:cs typeface="Poppins Light"/>
              <a:sym typeface="Poppins Light"/>
            </a:endParaRPr>
          </a:p>
          <a:p>
            <a:pPr marL="0" lvl="0" indent="0" algn="l" rtl="0">
              <a:spcBef>
                <a:spcPts val="0"/>
              </a:spcBef>
              <a:spcAft>
                <a:spcPts val="0"/>
              </a:spcAft>
              <a:buClr>
                <a:schemeClr val="dk1"/>
              </a:buClr>
              <a:buSzPts val="1100"/>
              <a:buFont typeface="Arial"/>
              <a:buNone/>
            </a:pPr>
            <a:r>
              <a:rPr lang="fr" sz="1600" u="sng">
                <a:solidFill>
                  <a:schemeClr val="dk2"/>
                </a:solidFill>
                <a:latin typeface="Poppins Light"/>
                <a:ea typeface="Poppins Light"/>
                <a:cs typeface="Poppins Light"/>
                <a:sym typeface="Poppins Light"/>
              </a:rPr>
              <a:t>Écotourisme</a:t>
            </a:r>
            <a:br>
              <a:rPr lang="fr" sz="1600">
                <a:solidFill>
                  <a:schemeClr val="dk2"/>
                </a:solidFill>
                <a:latin typeface="Poppins Light"/>
                <a:ea typeface="Poppins Light"/>
                <a:cs typeface="Poppins Light"/>
                <a:sym typeface="Poppins Light"/>
              </a:rPr>
            </a:br>
            <a:endParaRPr sz="900">
              <a:solidFill>
                <a:schemeClr val="dk2"/>
              </a:solidFill>
              <a:latin typeface="Poppins Light"/>
              <a:ea typeface="Poppins Light"/>
              <a:cs typeface="Poppins Light"/>
              <a:sym typeface="Poppins Light"/>
            </a:endParaRPr>
          </a:p>
          <a:p>
            <a:pPr marL="457200" lvl="0" indent="-330200" algn="l" rtl="0">
              <a:spcBef>
                <a:spcPts val="0"/>
              </a:spcBef>
              <a:spcAft>
                <a:spcPts val="0"/>
              </a:spcAft>
              <a:buClr>
                <a:schemeClr val="dk2"/>
              </a:buClr>
              <a:buSzPts val="1600"/>
              <a:buFont typeface="Poppins Light"/>
              <a:buChar char="●"/>
            </a:pPr>
            <a:r>
              <a:rPr lang="fr" sz="1600">
                <a:solidFill>
                  <a:schemeClr val="dk2"/>
                </a:solidFill>
                <a:latin typeface="Poppins Light"/>
                <a:ea typeface="Poppins Light"/>
                <a:cs typeface="Poppins Light"/>
                <a:sym typeface="Poppins Light"/>
              </a:rPr>
              <a:t>6% du PIB</a:t>
            </a:r>
            <a:endParaRPr sz="1600">
              <a:solidFill>
                <a:schemeClr val="dk2"/>
              </a:solidFill>
              <a:latin typeface="Poppins Light"/>
              <a:ea typeface="Poppins Light"/>
              <a:cs typeface="Poppins Light"/>
              <a:sym typeface="Poppins Light"/>
            </a:endParaRPr>
          </a:p>
          <a:p>
            <a:pPr marL="457200" lvl="0" indent="-330200" algn="l" rtl="0">
              <a:spcBef>
                <a:spcPts val="0"/>
              </a:spcBef>
              <a:spcAft>
                <a:spcPts val="0"/>
              </a:spcAft>
              <a:buClr>
                <a:schemeClr val="dk2"/>
              </a:buClr>
              <a:buSzPts val="1600"/>
              <a:buFont typeface="Poppins Light"/>
              <a:buChar char="●"/>
            </a:pPr>
            <a:r>
              <a:rPr lang="fr" sz="1600">
                <a:solidFill>
                  <a:schemeClr val="dk2"/>
                </a:solidFill>
                <a:latin typeface="Poppins Light"/>
                <a:ea typeface="Poppins Light"/>
                <a:cs typeface="Poppins Light"/>
                <a:sym typeface="Poppins Light"/>
              </a:rPr>
              <a:t>66 USD/ha : contribution moyenne d'une aire protégée à l'économie </a:t>
            </a:r>
            <a:endParaRPr sz="1600">
              <a:solidFill>
                <a:schemeClr val="dk2"/>
              </a:solidFill>
              <a:latin typeface="Poppins Light"/>
              <a:ea typeface="Poppins Light"/>
              <a:cs typeface="Poppins Light"/>
              <a:sym typeface="Poppins Light"/>
            </a:endParaRPr>
          </a:p>
          <a:p>
            <a:pPr marL="457200" lvl="0" indent="-330200" algn="l" rtl="0">
              <a:spcBef>
                <a:spcPts val="0"/>
              </a:spcBef>
              <a:spcAft>
                <a:spcPts val="0"/>
              </a:spcAft>
              <a:buClr>
                <a:schemeClr val="dk2"/>
              </a:buClr>
              <a:buSzPts val="1600"/>
              <a:buFont typeface="Poppins Light"/>
              <a:buChar char="●"/>
            </a:pPr>
            <a:r>
              <a:rPr lang="fr" sz="1600">
                <a:solidFill>
                  <a:schemeClr val="dk2"/>
                </a:solidFill>
                <a:latin typeface="Poppins Light"/>
                <a:ea typeface="Poppins Light"/>
                <a:cs typeface="Poppins Light"/>
                <a:sym typeface="Poppins Light"/>
              </a:rPr>
              <a:t>770 millions USD de revenu en 2019</a:t>
            </a:r>
            <a:endParaRPr sz="1600">
              <a:solidFill>
                <a:schemeClr val="dk2"/>
              </a:solidFill>
              <a:latin typeface="Poppins Light"/>
              <a:ea typeface="Poppins Light"/>
              <a:cs typeface="Poppins Light"/>
              <a:sym typeface="Poppins Light"/>
            </a:endParaRPr>
          </a:p>
          <a:p>
            <a:pPr marL="457200" lvl="0" indent="-330200" algn="l" rtl="0">
              <a:spcBef>
                <a:spcPts val="0"/>
              </a:spcBef>
              <a:spcAft>
                <a:spcPts val="0"/>
              </a:spcAft>
              <a:buClr>
                <a:schemeClr val="dk2"/>
              </a:buClr>
              <a:buSzPts val="1600"/>
              <a:buFont typeface="Poppins Light"/>
              <a:buChar char="●"/>
            </a:pPr>
            <a:r>
              <a:rPr lang="fr" sz="1600">
                <a:solidFill>
                  <a:schemeClr val="dk2"/>
                </a:solidFill>
                <a:latin typeface="Poppins Light"/>
                <a:ea typeface="Poppins Light"/>
                <a:cs typeface="Poppins Light"/>
                <a:sym typeface="Poppins Light"/>
              </a:rPr>
              <a:t>70% des touristes visitent au moins une aire protégée</a:t>
            </a:r>
            <a:endParaRPr sz="1600">
              <a:solidFill>
                <a:schemeClr val="dk2"/>
              </a:solidFill>
              <a:latin typeface="Poppins Light"/>
              <a:ea typeface="Poppins Light"/>
              <a:cs typeface="Poppins Light"/>
              <a:sym typeface="Poppins Light"/>
            </a:endParaRPr>
          </a:p>
          <a:p>
            <a:pPr marL="0" lvl="0" indent="0" algn="l" rtl="0">
              <a:spcBef>
                <a:spcPts val="0"/>
              </a:spcBef>
              <a:spcAft>
                <a:spcPts val="0"/>
              </a:spcAft>
              <a:buClr>
                <a:schemeClr val="dk1"/>
              </a:buClr>
              <a:buSzPts val="1100"/>
              <a:buFont typeface="Arial"/>
              <a:buNone/>
            </a:pPr>
            <a:endParaRPr sz="1600">
              <a:solidFill>
                <a:schemeClr val="dk2"/>
              </a:solidFill>
              <a:latin typeface="Poppins Light"/>
              <a:ea typeface="Poppins Light"/>
              <a:cs typeface="Poppins Light"/>
              <a:sym typeface="Poppins Light"/>
            </a:endParaRPr>
          </a:p>
          <a:p>
            <a:pPr marL="0" lvl="0" indent="0" algn="l" rtl="0">
              <a:spcBef>
                <a:spcPts val="0"/>
              </a:spcBef>
              <a:spcAft>
                <a:spcPts val="0"/>
              </a:spcAft>
              <a:buClr>
                <a:schemeClr val="dk1"/>
              </a:buClr>
              <a:buSzPts val="1100"/>
              <a:buFont typeface="Arial"/>
              <a:buNone/>
            </a:pPr>
            <a:r>
              <a:rPr lang="fr" sz="1600" u="sng">
                <a:solidFill>
                  <a:schemeClr val="dk2"/>
                </a:solidFill>
                <a:latin typeface="Poppins Light"/>
                <a:ea typeface="Poppins Light"/>
                <a:cs typeface="Poppins Light"/>
                <a:sym typeface="Poppins Light"/>
              </a:rPr>
              <a:t>Dépendance aux ressources naturelles</a:t>
            </a:r>
            <a:br>
              <a:rPr lang="fr" sz="1600" u="sng">
                <a:solidFill>
                  <a:schemeClr val="dk2"/>
                </a:solidFill>
                <a:latin typeface="Poppins Light"/>
                <a:ea typeface="Poppins Light"/>
                <a:cs typeface="Poppins Light"/>
                <a:sym typeface="Poppins Light"/>
              </a:rPr>
            </a:br>
            <a:endParaRPr sz="900" u="sng">
              <a:solidFill>
                <a:schemeClr val="dk2"/>
              </a:solidFill>
              <a:latin typeface="Poppins Light"/>
              <a:ea typeface="Poppins Light"/>
              <a:cs typeface="Poppins Light"/>
              <a:sym typeface="Poppins Light"/>
            </a:endParaRPr>
          </a:p>
          <a:p>
            <a:pPr marL="457200" lvl="0" indent="-330200" algn="l" rtl="0">
              <a:spcBef>
                <a:spcPts val="0"/>
              </a:spcBef>
              <a:spcAft>
                <a:spcPts val="0"/>
              </a:spcAft>
              <a:buClr>
                <a:schemeClr val="dk2"/>
              </a:buClr>
              <a:buSzPts val="1600"/>
              <a:buFont typeface="Poppins Light"/>
              <a:buChar char="●"/>
            </a:pPr>
            <a:r>
              <a:rPr lang="fr" sz="1600">
                <a:solidFill>
                  <a:schemeClr val="dk2"/>
                </a:solidFill>
                <a:latin typeface="Poppins Light"/>
                <a:ea typeface="Poppins Light"/>
                <a:cs typeface="Poppins Light"/>
                <a:sym typeface="Poppins Light"/>
              </a:rPr>
              <a:t>80% de la population dépend des ressources naturelles pour leur subsistance (agriculture, pêche, foresterie, médecine traditionnelle).</a:t>
            </a:r>
            <a:endParaRPr sz="1600">
              <a:solidFill>
                <a:schemeClr val="dk2"/>
              </a:solidFill>
              <a:latin typeface="Poppins Light"/>
              <a:ea typeface="Poppins Light"/>
              <a:cs typeface="Poppins Light"/>
              <a:sym typeface="Poppins Light"/>
            </a:endParaRPr>
          </a:p>
          <a:p>
            <a:pPr marL="457200" lvl="0" indent="-330200" algn="l" rtl="0">
              <a:spcBef>
                <a:spcPts val="0"/>
              </a:spcBef>
              <a:spcAft>
                <a:spcPts val="0"/>
              </a:spcAft>
              <a:buClr>
                <a:schemeClr val="dk2"/>
              </a:buClr>
              <a:buSzPts val="1600"/>
              <a:buFont typeface="Poppins Light"/>
              <a:buChar char="●"/>
            </a:pPr>
            <a:r>
              <a:rPr lang="fr" sz="1600">
                <a:solidFill>
                  <a:schemeClr val="dk2"/>
                </a:solidFill>
                <a:latin typeface="Poppins Light"/>
                <a:ea typeface="Poppins Light"/>
                <a:cs typeface="Poppins Light"/>
                <a:sym typeface="Poppins Light"/>
              </a:rPr>
              <a:t>Plus de 70% des protéines proviennent de la pêche et de l'agriculture.</a:t>
            </a:r>
            <a:endParaRPr sz="1600">
              <a:solidFill>
                <a:schemeClr val="dk2"/>
              </a:solidFill>
              <a:latin typeface="Poppins Light"/>
              <a:ea typeface="Poppins Light"/>
              <a:cs typeface="Poppins Light"/>
              <a:sym typeface="Poppins Light"/>
            </a:endParaRPr>
          </a:p>
          <a:p>
            <a:pPr marL="0" lvl="0" indent="0" algn="l" rtl="0">
              <a:spcBef>
                <a:spcPts val="0"/>
              </a:spcBef>
              <a:spcAft>
                <a:spcPts val="0"/>
              </a:spcAft>
              <a:buNone/>
            </a:pPr>
            <a:endParaRPr sz="1700">
              <a:solidFill>
                <a:schemeClr val="dk2"/>
              </a:solidFill>
              <a:latin typeface="Poppins Light"/>
              <a:ea typeface="Poppins Light"/>
              <a:cs typeface="Poppins Light"/>
              <a:sym typeface="Poppins Light"/>
            </a:endParaRPr>
          </a:p>
        </p:txBody>
      </p:sp>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209"/>
        <p:cNvGrpSpPr/>
        <p:nvPr/>
      </p:nvGrpSpPr>
      <p:grpSpPr>
        <a:xfrm>
          <a:off x="0" y="0"/>
          <a:ext cx="0" cy="0"/>
          <a:chOff x="0" y="0"/>
          <a:chExt cx="0" cy="0"/>
        </a:xfrm>
      </p:grpSpPr>
      <p:sp>
        <p:nvSpPr>
          <p:cNvPr id="210" name="Google Shape;210;p32"/>
          <p:cNvSpPr txBox="1">
            <a:spLocks noGrp="1"/>
          </p:cNvSpPr>
          <p:nvPr>
            <p:ph type="title"/>
          </p:nvPr>
        </p:nvSpPr>
        <p:spPr>
          <a:xfrm>
            <a:off x="281027" y="150825"/>
            <a:ext cx="6626700" cy="61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fr" sz="1800" b="1">
                <a:solidFill>
                  <a:srgbClr val="1155CC"/>
                </a:solidFill>
                <a:latin typeface="Poppins"/>
                <a:ea typeface="Poppins"/>
                <a:cs typeface="Poppins"/>
                <a:sym typeface="Poppins"/>
              </a:rPr>
              <a:t>Des implications économiques et sociales majeures</a:t>
            </a:r>
            <a:endParaRPr sz="3259">
              <a:solidFill>
                <a:srgbClr val="1155CC"/>
              </a:solidFill>
              <a:latin typeface="Poppins"/>
              <a:ea typeface="Poppins"/>
              <a:cs typeface="Poppins"/>
              <a:sym typeface="Poppins"/>
            </a:endParaRPr>
          </a:p>
        </p:txBody>
      </p:sp>
      <p:sp>
        <p:nvSpPr>
          <p:cNvPr id="211" name="Google Shape;211;p32"/>
          <p:cNvSpPr txBox="1"/>
          <p:nvPr/>
        </p:nvSpPr>
        <p:spPr>
          <a:xfrm>
            <a:off x="333625" y="742125"/>
            <a:ext cx="8415600" cy="408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rgbClr val="1155CC"/>
              </a:solidFill>
            </a:endParaRPr>
          </a:p>
        </p:txBody>
      </p:sp>
      <p:sp>
        <p:nvSpPr>
          <p:cNvPr id="212" name="Google Shape;212;p32"/>
          <p:cNvSpPr txBox="1"/>
          <p:nvPr/>
        </p:nvSpPr>
        <p:spPr>
          <a:xfrm>
            <a:off x="300200" y="786250"/>
            <a:ext cx="8583300" cy="420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r" sz="1800" b="1">
                <a:solidFill>
                  <a:schemeClr val="dk2"/>
                </a:solidFill>
                <a:latin typeface="Poppins"/>
                <a:ea typeface="Poppins"/>
                <a:cs typeface="Poppins"/>
                <a:sym typeface="Poppins"/>
              </a:rPr>
              <a:t>Implications Sociales</a:t>
            </a:r>
            <a:endParaRPr sz="1800" b="1">
              <a:solidFill>
                <a:schemeClr val="dk2"/>
              </a:solidFill>
              <a:latin typeface="Poppins"/>
              <a:ea typeface="Poppins"/>
              <a:cs typeface="Poppins"/>
              <a:sym typeface="Poppins"/>
            </a:endParaRPr>
          </a:p>
          <a:p>
            <a:pPr marL="0" lvl="0" indent="0" algn="l" rtl="0">
              <a:spcBef>
                <a:spcPts val="0"/>
              </a:spcBef>
              <a:spcAft>
                <a:spcPts val="0"/>
              </a:spcAft>
              <a:buNone/>
            </a:pPr>
            <a:endParaRPr sz="1700">
              <a:solidFill>
                <a:schemeClr val="dk2"/>
              </a:solidFill>
              <a:latin typeface="Poppins Light"/>
              <a:ea typeface="Poppins Light"/>
              <a:cs typeface="Poppins Light"/>
              <a:sym typeface="Poppins Light"/>
            </a:endParaRPr>
          </a:p>
          <a:p>
            <a:pPr marL="0" lvl="0" indent="0" algn="l" rtl="0">
              <a:spcBef>
                <a:spcPts val="0"/>
              </a:spcBef>
              <a:spcAft>
                <a:spcPts val="0"/>
              </a:spcAft>
              <a:buNone/>
            </a:pPr>
            <a:r>
              <a:rPr lang="fr" sz="1600" u="sng">
                <a:solidFill>
                  <a:schemeClr val="dk2"/>
                </a:solidFill>
                <a:latin typeface="Poppins Light"/>
                <a:ea typeface="Poppins Light"/>
                <a:cs typeface="Poppins Light"/>
                <a:sym typeface="Poppins Light"/>
              </a:rPr>
              <a:t>Emploi et sécurité alimentaire</a:t>
            </a:r>
            <a:br>
              <a:rPr lang="fr" sz="1600">
                <a:solidFill>
                  <a:schemeClr val="dk2"/>
                </a:solidFill>
                <a:latin typeface="Poppins Light"/>
                <a:ea typeface="Poppins Light"/>
                <a:cs typeface="Poppins Light"/>
                <a:sym typeface="Poppins Light"/>
              </a:rPr>
            </a:br>
            <a:endParaRPr sz="900">
              <a:solidFill>
                <a:schemeClr val="dk2"/>
              </a:solidFill>
              <a:latin typeface="Poppins Light"/>
              <a:ea typeface="Poppins Light"/>
              <a:cs typeface="Poppins Light"/>
              <a:sym typeface="Poppins Light"/>
            </a:endParaRPr>
          </a:p>
          <a:p>
            <a:pPr marL="457200" lvl="0" indent="-330200" algn="l" rtl="0">
              <a:spcBef>
                <a:spcPts val="0"/>
              </a:spcBef>
              <a:spcAft>
                <a:spcPts val="0"/>
              </a:spcAft>
              <a:buClr>
                <a:schemeClr val="dk2"/>
              </a:buClr>
              <a:buSzPts val="1600"/>
              <a:buFont typeface="Poppins Light"/>
              <a:buChar char="●"/>
            </a:pPr>
            <a:r>
              <a:rPr lang="fr" sz="1600">
                <a:solidFill>
                  <a:schemeClr val="dk2"/>
                </a:solidFill>
                <a:latin typeface="Poppins Light"/>
                <a:ea typeface="Poppins Light"/>
                <a:cs typeface="Poppins Light"/>
                <a:sym typeface="Poppins Light"/>
              </a:rPr>
              <a:t>Les aires protégées et l’écotourisme emploient 200 000 personnes.</a:t>
            </a:r>
            <a:endParaRPr sz="1600">
              <a:solidFill>
                <a:schemeClr val="dk2"/>
              </a:solidFill>
              <a:latin typeface="Poppins Light"/>
              <a:ea typeface="Poppins Light"/>
              <a:cs typeface="Poppins Light"/>
              <a:sym typeface="Poppins Light"/>
            </a:endParaRPr>
          </a:p>
          <a:p>
            <a:pPr marL="457200" lvl="0" indent="-330200" algn="l" rtl="0">
              <a:spcBef>
                <a:spcPts val="0"/>
              </a:spcBef>
              <a:spcAft>
                <a:spcPts val="0"/>
              </a:spcAft>
              <a:buClr>
                <a:schemeClr val="dk2"/>
              </a:buClr>
              <a:buSzPts val="1600"/>
              <a:buFont typeface="Poppins Light"/>
              <a:buChar char="●"/>
            </a:pPr>
            <a:r>
              <a:rPr lang="fr" sz="1600">
                <a:solidFill>
                  <a:schemeClr val="dk2"/>
                </a:solidFill>
                <a:latin typeface="Poppins Light"/>
                <a:ea typeface="Poppins Light"/>
                <a:cs typeface="Poppins Light"/>
                <a:sym typeface="Poppins Light"/>
              </a:rPr>
              <a:t>500 000 personnes tirent leur subsistance de la pêche communautaire.</a:t>
            </a:r>
            <a:endParaRPr sz="1600">
              <a:solidFill>
                <a:schemeClr val="dk2"/>
              </a:solidFill>
              <a:latin typeface="Poppins Light"/>
              <a:ea typeface="Poppins Light"/>
              <a:cs typeface="Poppins Light"/>
              <a:sym typeface="Poppins Light"/>
            </a:endParaRPr>
          </a:p>
          <a:p>
            <a:pPr marL="457200" lvl="0" indent="-336550" algn="l" rtl="0">
              <a:spcBef>
                <a:spcPts val="0"/>
              </a:spcBef>
              <a:spcAft>
                <a:spcPts val="0"/>
              </a:spcAft>
              <a:buClr>
                <a:schemeClr val="dk2"/>
              </a:buClr>
              <a:buSzPts val="1700"/>
              <a:buFont typeface="Poppins Light"/>
              <a:buChar char="●"/>
            </a:pPr>
            <a:r>
              <a:rPr lang="fr" sz="1600">
                <a:solidFill>
                  <a:schemeClr val="dk2"/>
                </a:solidFill>
                <a:latin typeface="Poppins Light"/>
                <a:ea typeface="Poppins Light"/>
                <a:cs typeface="Poppins Light"/>
                <a:sym typeface="Poppins Light"/>
              </a:rPr>
              <a:t>Les aires protégées participent au développement des communes </a:t>
            </a:r>
            <a:br>
              <a:rPr lang="fr" sz="1600">
                <a:solidFill>
                  <a:schemeClr val="dk2"/>
                </a:solidFill>
                <a:latin typeface="Poppins Light"/>
                <a:ea typeface="Poppins Light"/>
                <a:cs typeface="Poppins Light"/>
                <a:sym typeface="Poppins Light"/>
              </a:rPr>
            </a:br>
            <a:r>
              <a:rPr lang="fr" sz="1100">
                <a:solidFill>
                  <a:schemeClr val="dk2"/>
                </a:solidFill>
                <a:latin typeface="Poppins Light"/>
                <a:ea typeface="Poppins Light"/>
                <a:cs typeface="Poppins Light"/>
                <a:sym typeface="Poppins Light"/>
              </a:rPr>
              <a:t>(ex : projet KOBABY de filières agricoles durables dans les communes riveraines des aires protégées) </a:t>
            </a:r>
            <a:endParaRPr sz="1100">
              <a:solidFill>
                <a:schemeClr val="dk2"/>
              </a:solidFill>
              <a:latin typeface="Poppins Light"/>
              <a:ea typeface="Poppins Light"/>
              <a:cs typeface="Poppins Light"/>
              <a:sym typeface="Poppins Light"/>
            </a:endParaRPr>
          </a:p>
          <a:p>
            <a:pPr marL="0" lvl="0" indent="0" algn="l" rtl="0">
              <a:spcBef>
                <a:spcPts val="0"/>
              </a:spcBef>
              <a:spcAft>
                <a:spcPts val="0"/>
              </a:spcAft>
              <a:buNone/>
            </a:pPr>
            <a:endParaRPr sz="1600">
              <a:solidFill>
                <a:schemeClr val="dk2"/>
              </a:solidFill>
              <a:latin typeface="Poppins Light"/>
              <a:ea typeface="Poppins Light"/>
              <a:cs typeface="Poppins Light"/>
              <a:sym typeface="Poppins Light"/>
            </a:endParaRPr>
          </a:p>
          <a:p>
            <a:pPr marL="0" lvl="0" indent="0" algn="l" rtl="0">
              <a:spcBef>
                <a:spcPts val="0"/>
              </a:spcBef>
              <a:spcAft>
                <a:spcPts val="0"/>
              </a:spcAft>
              <a:buNone/>
            </a:pPr>
            <a:r>
              <a:rPr lang="fr" sz="1600" u="sng">
                <a:solidFill>
                  <a:schemeClr val="dk2"/>
                </a:solidFill>
                <a:latin typeface="Poppins Light"/>
                <a:ea typeface="Poppins Light"/>
                <a:cs typeface="Poppins Light"/>
                <a:sym typeface="Poppins Light"/>
              </a:rPr>
              <a:t>Culture et Identité</a:t>
            </a:r>
            <a:br>
              <a:rPr lang="fr" sz="1600" u="sng">
                <a:solidFill>
                  <a:schemeClr val="dk2"/>
                </a:solidFill>
                <a:latin typeface="Poppins Light"/>
                <a:ea typeface="Poppins Light"/>
                <a:cs typeface="Poppins Light"/>
                <a:sym typeface="Poppins Light"/>
              </a:rPr>
            </a:br>
            <a:endParaRPr sz="900" u="sng">
              <a:solidFill>
                <a:schemeClr val="dk2"/>
              </a:solidFill>
              <a:latin typeface="Poppins Light"/>
              <a:ea typeface="Poppins Light"/>
              <a:cs typeface="Poppins Light"/>
              <a:sym typeface="Poppins Light"/>
            </a:endParaRPr>
          </a:p>
          <a:p>
            <a:pPr marL="457200" lvl="0" indent="-330200" algn="l" rtl="0">
              <a:spcBef>
                <a:spcPts val="0"/>
              </a:spcBef>
              <a:spcAft>
                <a:spcPts val="0"/>
              </a:spcAft>
              <a:buClr>
                <a:schemeClr val="dk2"/>
              </a:buClr>
              <a:buSzPts val="1600"/>
              <a:buFont typeface="Poppins Light"/>
              <a:buChar char="●"/>
            </a:pPr>
            <a:r>
              <a:rPr lang="fr" sz="1600">
                <a:solidFill>
                  <a:schemeClr val="dk2"/>
                </a:solidFill>
                <a:latin typeface="Poppins Light"/>
                <a:ea typeface="Poppins Light"/>
                <a:cs typeface="Poppins Light"/>
                <a:sym typeface="Poppins Light"/>
              </a:rPr>
              <a:t>La faune et la flore sont au cœur de la culture et de l'identité malgache, </a:t>
            </a:r>
            <a:br>
              <a:rPr lang="fr" sz="1600">
                <a:solidFill>
                  <a:schemeClr val="dk2"/>
                </a:solidFill>
                <a:latin typeface="Poppins Light"/>
                <a:ea typeface="Poppins Light"/>
                <a:cs typeface="Poppins Light"/>
                <a:sym typeface="Poppins Light"/>
              </a:rPr>
            </a:br>
            <a:r>
              <a:rPr lang="fr" sz="1600">
                <a:solidFill>
                  <a:schemeClr val="dk2"/>
                </a:solidFill>
                <a:latin typeface="Poppins Light"/>
                <a:ea typeface="Poppins Light"/>
                <a:cs typeface="Poppins Light"/>
                <a:sym typeface="Poppins Light"/>
              </a:rPr>
              <a:t>et dans les traditions et le bien-être des communautés.</a:t>
            </a:r>
            <a:endParaRPr sz="1700">
              <a:solidFill>
                <a:schemeClr val="dk2"/>
              </a:solidFill>
              <a:latin typeface="Poppins Light"/>
              <a:ea typeface="Poppins Light"/>
              <a:cs typeface="Poppins Light"/>
              <a:sym typeface="Poppins Light"/>
            </a:endParaRPr>
          </a:p>
        </p:txBody>
      </p:sp>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216"/>
        <p:cNvGrpSpPr/>
        <p:nvPr/>
      </p:nvGrpSpPr>
      <p:grpSpPr>
        <a:xfrm>
          <a:off x="0" y="0"/>
          <a:ext cx="0" cy="0"/>
          <a:chOff x="0" y="0"/>
          <a:chExt cx="0" cy="0"/>
        </a:xfrm>
      </p:grpSpPr>
      <p:sp>
        <p:nvSpPr>
          <p:cNvPr id="217" name="Google Shape;217;p33"/>
          <p:cNvSpPr txBox="1">
            <a:spLocks noGrp="1"/>
          </p:cNvSpPr>
          <p:nvPr>
            <p:ph type="title"/>
          </p:nvPr>
        </p:nvSpPr>
        <p:spPr>
          <a:xfrm>
            <a:off x="281027" y="150825"/>
            <a:ext cx="6626700" cy="61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fr" sz="1800" b="1">
                <a:solidFill>
                  <a:srgbClr val="1155CC"/>
                </a:solidFill>
                <a:latin typeface="Poppins"/>
                <a:ea typeface="Poppins"/>
                <a:cs typeface="Poppins"/>
                <a:sym typeface="Poppins"/>
              </a:rPr>
              <a:t>Des implications économiques et sociales majeures</a:t>
            </a:r>
            <a:endParaRPr sz="3259">
              <a:solidFill>
                <a:srgbClr val="1155CC"/>
              </a:solidFill>
              <a:latin typeface="Poppins"/>
              <a:ea typeface="Poppins"/>
              <a:cs typeface="Poppins"/>
              <a:sym typeface="Poppins"/>
            </a:endParaRPr>
          </a:p>
        </p:txBody>
      </p:sp>
      <p:sp>
        <p:nvSpPr>
          <p:cNvPr id="218" name="Google Shape;218;p33"/>
          <p:cNvSpPr txBox="1"/>
          <p:nvPr/>
        </p:nvSpPr>
        <p:spPr>
          <a:xfrm>
            <a:off x="333625" y="742125"/>
            <a:ext cx="8415600" cy="408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219" name="Google Shape;219;p33"/>
          <p:cNvSpPr txBox="1"/>
          <p:nvPr/>
        </p:nvSpPr>
        <p:spPr>
          <a:xfrm>
            <a:off x="300200" y="786250"/>
            <a:ext cx="8778900" cy="420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r" sz="1800" b="1">
                <a:solidFill>
                  <a:schemeClr val="dk2"/>
                </a:solidFill>
                <a:latin typeface="Poppins"/>
                <a:ea typeface="Poppins"/>
                <a:cs typeface="Poppins"/>
                <a:sym typeface="Poppins"/>
              </a:rPr>
              <a:t>Résilience climatique</a:t>
            </a:r>
            <a:endParaRPr sz="1800" b="1">
              <a:solidFill>
                <a:schemeClr val="dk2"/>
              </a:solidFill>
              <a:latin typeface="Poppins"/>
              <a:ea typeface="Poppins"/>
              <a:cs typeface="Poppins"/>
              <a:sym typeface="Poppins"/>
            </a:endParaRPr>
          </a:p>
          <a:p>
            <a:pPr marL="0" lvl="0" indent="0" algn="l" rtl="0">
              <a:spcBef>
                <a:spcPts val="0"/>
              </a:spcBef>
              <a:spcAft>
                <a:spcPts val="0"/>
              </a:spcAft>
              <a:buNone/>
            </a:pPr>
            <a:endParaRPr sz="1700">
              <a:solidFill>
                <a:schemeClr val="dk2"/>
              </a:solidFill>
              <a:latin typeface="Poppins Light"/>
              <a:ea typeface="Poppins Light"/>
              <a:cs typeface="Poppins Light"/>
              <a:sym typeface="Poppins Light"/>
            </a:endParaRPr>
          </a:p>
          <a:p>
            <a:pPr marL="457200" lvl="0" indent="-330200" algn="l" rtl="0">
              <a:spcBef>
                <a:spcPts val="0"/>
              </a:spcBef>
              <a:spcAft>
                <a:spcPts val="0"/>
              </a:spcAft>
              <a:buClr>
                <a:schemeClr val="dk2"/>
              </a:buClr>
              <a:buSzPts val="1600"/>
              <a:buFont typeface="Poppins Light"/>
              <a:buChar char="●"/>
            </a:pPr>
            <a:r>
              <a:rPr lang="fr" sz="1600" u="sng">
                <a:solidFill>
                  <a:schemeClr val="dk2"/>
                </a:solidFill>
                <a:latin typeface="Poppins Light"/>
                <a:ea typeface="Poppins Light"/>
                <a:cs typeface="Poppins Light"/>
                <a:sym typeface="Poppins Light"/>
              </a:rPr>
              <a:t>Cyclones, hausse du niveau de la mer</a:t>
            </a:r>
            <a:endParaRPr sz="1600" u="sng">
              <a:solidFill>
                <a:schemeClr val="dk2"/>
              </a:solidFill>
              <a:latin typeface="Poppins Light"/>
              <a:ea typeface="Poppins Light"/>
              <a:cs typeface="Poppins Light"/>
              <a:sym typeface="Poppins Light"/>
            </a:endParaRPr>
          </a:p>
          <a:p>
            <a:pPr marL="457200" lvl="0" indent="0" algn="l" rtl="0">
              <a:spcBef>
                <a:spcPts val="0"/>
              </a:spcBef>
              <a:spcAft>
                <a:spcPts val="0"/>
              </a:spcAft>
              <a:buNone/>
            </a:pPr>
            <a:r>
              <a:rPr lang="fr" sz="1600">
                <a:solidFill>
                  <a:schemeClr val="dk2"/>
                </a:solidFill>
                <a:latin typeface="Poppins Light"/>
                <a:ea typeface="Poppins Light"/>
                <a:cs typeface="Poppins Light"/>
                <a:sym typeface="Poppins Light"/>
              </a:rPr>
              <a:t>→ Rôle majeur des mangroves et récifs coralliens </a:t>
            </a:r>
            <a:br>
              <a:rPr lang="fr" sz="1600">
                <a:solidFill>
                  <a:schemeClr val="dk2"/>
                </a:solidFill>
                <a:latin typeface="Poppins Light"/>
                <a:ea typeface="Poppins Light"/>
                <a:cs typeface="Poppins Light"/>
                <a:sym typeface="Poppins Light"/>
              </a:rPr>
            </a:br>
            <a:r>
              <a:rPr lang="fr" sz="1600">
                <a:solidFill>
                  <a:schemeClr val="dk2"/>
                </a:solidFill>
                <a:latin typeface="Poppins Light"/>
                <a:ea typeface="Poppins Light"/>
                <a:cs typeface="Poppins Light"/>
                <a:sym typeface="Poppins Light"/>
              </a:rPr>
              <a:t>pour la protection des côtes. 20% des mangroves détruites à ce jour.</a:t>
            </a:r>
            <a:endParaRPr sz="1600">
              <a:solidFill>
                <a:schemeClr val="dk2"/>
              </a:solidFill>
              <a:latin typeface="Poppins Light"/>
              <a:ea typeface="Poppins Light"/>
              <a:cs typeface="Poppins Light"/>
              <a:sym typeface="Poppins Light"/>
            </a:endParaRPr>
          </a:p>
          <a:p>
            <a:pPr marL="457200" lvl="0" indent="0" algn="l" rtl="0">
              <a:spcBef>
                <a:spcPts val="0"/>
              </a:spcBef>
              <a:spcAft>
                <a:spcPts val="0"/>
              </a:spcAft>
              <a:buNone/>
            </a:pPr>
            <a:endParaRPr sz="1600">
              <a:solidFill>
                <a:schemeClr val="dk2"/>
              </a:solidFill>
              <a:latin typeface="Poppins Light"/>
              <a:ea typeface="Poppins Light"/>
              <a:cs typeface="Poppins Light"/>
              <a:sym typeface="Poppins Light"/>
            </a:endParaRPr>
          </a:p>
          <a:p>
            <a:pPr marL="457200" lvl="0" indent="-330200" algn="l" rtl="0">
              <a:spcBef>
                <a:spcPts val="0"/>
              </a:spcBef>
              <a:spcAft>
                <a:spcPts val="0"/>
              </a:spcAft>
              <a:buClr>
                <a:schemeClr val="dk2"/>
              </a:buClr>
              <a:buSzPts val="1600"/>
              <a:buFont typeface="Poppins Light"/>
              <a:buChar char="●"/>
            </a:pPr>
            <a:r>
              <a:rPr lang="fr" sz="1600" u="sng">
                <a:solidFill>
                  <a:schemeClr val="dk2"/>
                </a:solidFill>
                <a:latin typeface="Poppins Light"/>
                <a:ea typeface="Poppins Light"/>
                <a:cs typeface="Poppins Light"/>
                <a:sym typeface="Poppins Light"/>
              </a:rPr>
              <a:t>Inondations et érosion</a:t>
            </a:r>
            <a:br>
              <a:rPr lang="fr" sz="1600">
                <a:solidFill>
                  <a:schemeClr val="dk2"/>
                </a:solidFill>
                <a:latin typeface="Poppins Light"/>
                <a:ea typeface="Poppins Light"/>
                <a:cs typeface="Poppins Light"/>
                <a:sym typeface="Poppins Light"/>
              </a:rPr>
            </a:br>
            <a:r>
              <a:rPr lang="fr" sz="1600">
                <a:solidFill>
                  <a:schemeClr val="dk2"/>
                </a:solidFill>
                <a:latin typeface="Poppins Light"/>
                <a:ea typeface="Poppins Light"/>
                <a:cs typeface="Poppins Light"/>
                <a:sym typeface="Poppins Light"/>
              </a:rPr>
              <a:t>→ Rôle des forêts pour la régulation des bassins versants, la prévention des crues et la régularité et la qualité de la ressource en eau.</a:t>
            </a:r>
            <a:br>
              <a:rPr lang="fr" sz="1600">
                <a:solidFill>
                  <a:schemeClr val="dk2"/>
                </a:solidFill>
                <a:latin typeface="Poppins Light"/>
                <a:ea typeface="Poppins Light"/>
                <a:cs typeface="Poppins Light"/>
                <a:sym typeface="Poppins Light"/>
              </a:rPr>
            </a:br>
            <a:r>
              <a:rPr lang="fr" sz="1200">
                <a:solidFill>
                  <a:schemeClr val="dk2"/>
                </a:solidFill>
                <a:latin typeface="Poppins Light"/>
                <a:ea typeface="Poppins Light"/>
                <a:cs typeface="Poppins Light"/>
                <a:sym typeface="Poppins Light"/>
              </a:rPr>
              <a:t>Ex : importance du Parc d’Ankarafantsika pour la riziculture de la plaine de Marovoay (128 800 USD/an)</a:t>
            </a:r>
            <a:endParaRPr sz="1200">
              <a:solidFill>
                <a:schemeClr val="dk2"/>
              </a:solidFill>
              <a:latin typeface="Poppins Light"/>
              <a:ea typeface="Poppins Light"/>
              <a:cs typeface="Poppins Light"/>
              <a:sym typeface="Poppins Light"/>
            </a:endParaRPr>
          </a:p>
          <a:p>
            <a:pPr marL="457200" lvl="0" indent="0" algn="l" rtl="0">
              <a:spcBef>
                <a:spcPts val="0"/>
              </a:spcBef>
              <a:spcAft>
                <a:spcPts val="0"/>
              </a:spcAft>
              <a:buNone/>
            </a:pPr>
            <a:endParaRPr sz="1600">
              <a:solidFill>
                <a:schemeClr val="dk2"/>
              </a:solidFill>
              <a:latin typeface="Poppins Light"/>
              <a:ea typeface="Poppins Light"/>
              <a:cs typeface="Poppins Light"/>
              <a:sym typeface="Poppins Light"/>
            </a:endParaRPr>
          </a:p>
          <a:p>
            <a:pPr marL="457200" lvl="0" indent="-330200" algn="l" rtl="0">
              <a:spcBef>
                <a:spcPts val="0"/>
              </a:spcBef>
              <a:spcAft>
                <a:spcPts val="0"/>
              </a:spcAft>
              <a:buClr>
                <a:schemeClr val="dk2"/>
              </a:buClr>
              <a:buSzPts val="1600"/>
              <a:buFont typeface="Poppins Light"/>
              <a:buChar char="●"/>
            </a:pPr>
            <a:r>
              <a:rPr lang="fr" sz="1600" u="sng">
                <a:solidFill>
                  <a:schemeClr val="dk2"/>
                </a:solidFill>
                <a:latin typeface="Poppins Light"/>
                <a:ea typeface="Poppins Light"/>
                <a:cs typeface="Poppins Light"/>
                <a:sym typeface="Poppins Light"/>
              </a:rPr>
              <a:t>Désertification </a:t>
            </a:r>
            <a:br>
              <a:rPr lang="fr" sz="1600">
                <a:solidFill>
                  <a:schemeClr val="dk2"/>
                </a:solidFill>
                <a:latin typeface="Poppins Light"/>
                <a:ea typeface="Poppins Light"/>
                <a:cs typeface="Poppins Light"/>
                <a:sym typeface="Poppins Light"/>
              </a:rPr>
            </a:br>
            <a:r>
              <a:rPr lang="fr" sz="1600">
                <a:solidFill>
                  <a:schemeClr val="dk2"/>
                </a:solidFill>
                <a:latin typeface="Poppins Light"/>
                <a:ea typeface="Poppins Light"/>
                <a:cs typeface="Poppins Light"/>
                <a:sym typeface="Poppins Light"/>
              </a:rPr>
              <a:t>→ Enjeu crucial de protéger les forêts et reverdir Madagascar pour faire </a:t>
            </a:r>
            <a:br>
              <a:rPr lang="fr" sz="1600">
                <a:solidFill>
                  <a:schemeClr val="dk2"/>
                </a:solidFill>
                <a:latin typeface="Poppins Light"/>
                <a:ea typeface="Poppins Light"/>
                <a:cs typeface="Poppins Light"/>
                <a:sym typeface="Poppins Light"/>
              </a:rPr>
            </a:br>
            <a:r>
              <a:rPr lang="fr" sz="1600">
                <a:solidFill>
                  <a:schemeClr val="dk2"/>
                </a:solidFill>
                <a:latin typeface="Poppins Light"/>
                <a:ea typeface="Poppins Light"/>
                <a:cs typeface="Poppins Light"/>
                <a:sym typeface="Poppins Light"/>
              </a:rPr>
              <a:t>reculer l’aridité et assurer la fréquence et la régularité des pluies. </a:t>
            </a:r>
            <a:endParaRPr sz="1600">
              <a:solidFill>
                <a:schemeClr val="dk2"/>
              </a:solidFill>
              <a:latin typeface="Poppins Light"/>
              <a:ea typeface="Poppins Light"/>
              <a:cs typeface="Poppins Light"/>
              <a:sym typeface="Poppins Light"/>
            </a:endParaRPr>
          </a:p>
          <a:p>
            <a:pPr marL="457200" lvl="0" indent="0" algn="l" rtl="0">
              <a:spcBef>
                <a:spcPts val="0"/>
              </a:spcBef>
              <a:spcAft>
                <a:spcPts val="0"/>
              </a:spcAft>
              <a:buNone/>
            </a:pPr>
            <a:endParaRPr sz="1700">
              <a:solidFill>
                <a:schemeClr val="dk2"/>
              </a:solidFill>
              <a:latin typeface="Poppins Light"/>
              <a:ea typeface="Poppins Light"/>
              <a:cs typeface="Poppins Light"/>
              <a:sym typeface="Poppins Light"/>
            </a:endParaRPr>
          </a:p>
          <a:p>
            <a:pPr marL="457200" lvl="0" indent="0" algn="l" rtl="0">
              <a:spcBef>
                <a:spcPts val="0"/>
              </a:spcBef>
              <a:spcAft>
                <a:spcPts val="0"/>
              </a:spcAft>
              <a:buNone/>
            </a:pPr>
            <a:endParaRPr sz="1700">
              <a:solidFill>
                <a:schemeClr val="dk2"/>
              </a:solidFill>
              <a:latin typeface="Poppins Light"/>
              <a:ea typeface="Poppins Light"/>
              <a:cs typeface="Poppins Light"/>
              <a:sym typeface="Poppins Light"/>
            </a:endParaRPr>
          </a:p>
          <a:p>
            <a:pPr marL="0" lvl="0" indent="0" algn="l" rtl="0">
              <a:spcBef>
                <a:spcPts val="0"/>
              </a:spcBef>
              <a:spcAft>
                <a:spcPts val="0"/>
              </a:spcAft>
              <a:buNone/>
            </a:pPr>
            <a:endParaRPr sz="1700">
              <a:solidFill>
                <a:schemeClr val="dk2"/>
              </a:solidFill>
              <a:latin typeface="Poppins Light"/>
              <a:ea typeface="Poppins Light"/>
              <a:cs typeface="Poppins Light"/>
              <a:sym typeface="Poppins Light"/>
            </a:endParaRPr>
          </a:p>
        </p:txBody>
      </p:sp>
    </p:spTree>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231"/>
        <p:cNvGrpSpPr/>
        <p:nvPr/>
      </p:nvGrpSpPr>
      <p:grpSpPr>
        <a:xfrm>
          <a:off x="0" y="0"/>
          <a:ext cx="0" cy="0"/>
          <a:chOff x="0" y="0"/>
          <a:chExt cx="0" cy="0"/>
        </a:xfrm>
      </p:grpSpPr>
      <p:sp>
        <p:nvSpPr>
          <p:cNvPr id="232" name="Google Shape;232;p35"/>
          <p:cNvSpPr txBox="1">
            <a:spLocks noGrp="1"/>
          </p:cNvSpPr>
          <p:nvPr>
            <p:ph type="title"/>
          </p:nvPr>
        </p:nvSpPr>
        <p:spPr>
          <a:xfrm>
            <a:off x="3297600" y="2512800"/>
            <a:ext cx="3951000" cy="1239900"/>
          </a:xfrm>
          <a:prstGeom prst="rect">
            <a:avLst/>
          </a:prstGeom>
        </p:spPr>
        <p:txBody>
          <a:bodyPr spcFirstLastPara="1" wrap="square" lIns="91425" tIns="91425" rIns="91425" bIns="91425" anchor="t" anchorCtr="0">
            <a:noAutofit/>
          </a:bodyPr>
          <a:lstStyle/>
          <a:p>
            <a:pPr marL="0" marR="0" lvl="0" indent="0" algn="l" rtl="0">
              <a:lnSpc>
                <a:spcPct val="115000"/>
              </a:lnSpc>
              <a:spcBef>
                <a:spcPts val="0"/>
              </a:spcBef>
              <a:spcAft>
                <a:spcPts val="0"/>
              </a:spcAft>
              <a:buNone/>
            </a:pPr>
            <a:r>
              <a:rPr lang="fr" sz="1800">
                <a:latin typeface="Poppins Light"/>
                <a:ea typeface="Poppins Light"/>
                <a:cs typeface="Poppins Light"/>
                <a:sym typeface="Poppins Light"/>
              </a:rPr>
              <a:t>Mme. Anjatiana Radoharinirina</a:t>
            </a:r>
            <a:br>
              <a:rPr lang="fr" sz="1800">
                <a:latin typeface="Poppins Light"/>
                <a:ea typeface="Poppins Light"/>
                <a:cs typeface="Poppins Light"/>
                <a:sym typeface="Poppins Light"/>
              </a:rPr>
            </a:br>
            <a:r>
              <a:rPr lang="fr" sz="1800">
                <a:latin typeface="Poppins Light"/>
                <a:ea typeface="Poppins Light"/>
                <a:cs typeface="Poppins Light"/>
                <a:sym typeface="Poppins Light"/>
              </a:rPr>
              <a:t>Alliance AIKA</a:t>
            </a:r>
            <a:endParaRPr sz="1960">
              <a:latin typeface="Poppins Light"/>
              <a:ea typeface="Poppins Light"/>
              <a:cs typeface="Poppins Light"/>
              <a:sym typeface="Poppins Light"/>
            </a:endParaRPr>
          </a:p>
        </p:txBody>
      </p:sp>
      <p:sp>
        <p:nvSpPr>
          <p:cNvPr id="233" name="Google Shape;233;p35"/>
          <p:cNvSpPr txBox="1"/>
          <p:nvPr/>
        </p:nvSpPr>
        <p:spPr>
          <a:xfrm>
            <a:off x="3297600" y="1390800"/>
            <a:ext cx="6199200" cy="942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2460">
                <a:solidFill>
                  <a:srgbClr val="1155CC"/>
                </a:solidFill>
                <a:latin typeface="Poppins ExtraBold"/>
                <a:ea typeface="Poppins ExtraBold"/>
                <a:cs typeface="Poppins ExtraBold"/>
                <a:sym typeface="Poppins ExtraBold"/>
              </a:rPr>
              <a:t>BIODIVERSITÉ DE MADAGASCAR : </a:t>
            </a:r>
            <a:br>
              <a:rPr lang="fr" sz="2460">
                <a:solidFill>
                  <a:srgbClr val="1155CC"/>
                </a:solidFill>
                <a:latin typeface="Poppins ExtraBold"/>
                <a:ea typeface="Poppins ExtraBold"/>
                <a:cs typeface="Poppins ExtraBold"/>
                <a:sym typeface="Poppins ExtraBold"/>
              </a:rPr>
            </a:br>
            <a:r>
              <a:rPr lang="fr" sz="2460">
                <a:solidFill>
                  <a:srgbClr val="1155CC"/>
                </a:solidFill>
                <a:latin typeface="Poppins ExtraBold"/>
                <a:ea typeface="Poppins ExtraBold"/>
                <a:cs typeface="Poppins ExtraBold"/>
                <a:sym typeface="Poppins ExtraBold"/>
              </a:rPr>
              <a:t>DÉFIS ET ESPOIRS </a:t>
            </a:r>
            <a:endParaRPr sz="2460">
              <a:solidFill>
                <a:srgbClr val="1155CC"/>
              </a:solidFill>
              <a:latin typeface="Poppins ExtraBold"/>
              <a:ea typeface="Poppins ExtraBold"/>
              <a:cs typeface="Poppins ExtraBold"/>
              <a:sym typeface="Poppins ExtraBold"/>
            </a:endParaRPr>
          </a:p>
        </p:txBody>
      </p:sp>
      <p:pic>
        <p:nvPicPr>
          <p:cNvPr id="234" name="Google Shape;234;p35"/>
          <p:cNvPicPr preferRelativeResize="0"/>
          <p:nvPr/>
        </p:nvPicPr>
        <p:blipFill rotWithShape="1">
          <a:blip r:embed="rId3">
            <a:alphaModFix/>
          </a:blip>
          <a:srcRect l="55359" t="4716" r="8388"/>
          <a:stretch/>
        </p:blipFill>
        <p:spPr>
          <a:xfrm>
            <a:off x="0" y="13175"/>
            <a:ext cx="2958275" cy="5182325"/>
          </a:xfrm>
          <a:prstGeom prst="rect">
            <a:avLst/>
          </a:prstGeom>
          <a:noFill/>
          <a:ln>
            <a:noFill/>
          </a:ln>
        </p:spPr>
      </p:pic>
    </p:spTree>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238"/>
        <p:cNvGrpSpPr/>
        <p:nvPr/>
      </p:nvGrpSpPr>
      <p:grpSpPr>
        <a:xfrm>
          <a:off x="0" y="0"/>
          <a:ext cx="0" cy="0"/>
          <a:chOff x="0" y="0"/>
          <a:chExt cx="0" cy="0"/>
        </a:xfrm>
      </p:grpSpPr>
      <p:sp>
        <p:nvSpPr>
          <p:cNvPr id="239" name="Google Shape;239;p36"/>
          <p:cNvSpPr txBox="1">
            <a:spLocks noGrp="1"/>
          </p:cNvSpPr>
          <p:nvPr>
            <p:ph type="title"/>
          </p:nvPr>
        </p:nvSpPr>
        <p:spPr>
          <a:xfrm>
            <a:off x="281027" y="150825"/>
            <a:ext cx="6626700" cy="61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fr" sz="1800" b="1">
                <a:solidFill>
                  <a:srgbClr val="1155CC"/>
                </a:solidFill>
                <a:latin typeface="Poppins"/>
                <a:ea typeface="Poppins"/>
                <a:cs typeface="Poppins"/>
                <a:sym typeface="Poppins"/>
              </a:rPr>
              <a:t>De sérieux motifs d’inquiétude…</a:t>
            </a:r>
            <a:endParaRPr sz="3259">
              <a:solidFill>
                <a:srgbClr val="1155CC"/>
              </a:solidFill>
              <a:latin typeface="Poppins"/>
              <a:ea typeface="Poppins"/>
              <a:cs typeface="Poppins"/>
              <a:sym typeface="Poppins"/>
            </a:endParaRPr>
          </a:p>
        </p:txBody>
      </p:sp>
      <p:sp>
        <p:nvSpPr>
          <p:cNvPr id="240" name="Google Shape;240;p36"/>
          <p:cNvSpPr txBox="1"/>
          <p:nvPr/>
        </p:nvSpPr>
        <p:spPr>
          <a:xfrm>
            <a:off x="288175" y="751475"/>
            <a:ext cx="8704800" cy="4110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fr" sz="1800" b="1">
                <a:solidFill>
                  <a:srgbClr val="434343"/>
                </a:solidFill>
                <a:latin typeface="Poppins"/>
                <a:ea typeface="Poppins"/>
                <a:cs typeface="Poppins"/>
                <a:sym typeface="Poppins"/>
              </a:rPr>
              <a:t>Déforestation</a:t>
            </a:r>
            <a:endParaRPr sz="800" b="1" u="sng">
              <a:solidFill>
                <a:srgbClr val="434343"/>
              </a:solidFill>
              <a:latin typeface="Poppins"/>
              <a:ea typeface="Poppins"/>
              <a:cs typeface="Poppins"/>
              <a:sym typeface="Poppins"/>
            </a:endParaRPr>
          </a:p>
          <a:p>
            <a:pPr marL="457200" lvl="0" indent="-336550" algn="l" rtl="0">
              <a:lnSpc>
                <a:spcPct val="115000"/>
              </a:lnSpc>
              <a:spcBef>
                <a:spcPts val="0"/>
              </a:spcBef>
              <a:spcAft>
                <a:spcPts val="0"/>
              </a:spcAft>
              <a:buClr>
                <a:srgbClr val="434343"/>
              </a:buClr>
              <a:buSzPts val="1700"/>
              <a:buFont typeface="Poppins Light"/>
              <a:buChar char="●"/>
            </a:pPr>
            <a:r>
              <a:rPr lang="fr">
                <a:solidFill>
                  <a:srgbClr val="434343"/>
                </a:solidFill>
                <a:latin typeface="Poppins Light"/>
                <a:ea typeface="Poppins Light"/>
                <a:cs typeface="Poppins Light"/>
                <a:sym typeface="Poppins Light"/>
              </a:rPr>
              <a:t>-44% de forêts naturelles depuis les années 1950.</a:t>
            </a:r>
            <a:endParaRPr>
              <a:solidFill>
                <a:srgbClr val="434343"/>
              </a:solidFill>
              <a:latin typeface="Poppins Light"/>
              <a:ea typeface="Poppins Light"/>
              <a:cs typeface="Poppins Light"/>
              <a:sym typeface="Poppins Light"/>
            </a:endParaRPr>
          </a:p>
          <a:p>
            <a:pPr marL="457200" lvl="0" indent="-336550" algn="l" rtl="0">
              <a:lnSpc>
                <a:spcPct val="115000"/>
              </a:lnSpc>
              <a:spcBef>
                <a:spcPts val="0"/>
              </a:spcBef>
              <a:spcAft>
                <a:spcPts val="0"/>
              </a:spcAft>
              <a:buClr>
                <a:srgbClr val="434343"/>
              </a:buClr>
              <a:buSzPts val="1700"/>
              <a:buFont typeface="Poppins Light"/>
              <a:buChar char="●"/>
            </a:pPr>
            <a:r>
              <a:rPr lang="fr">
                <a:solidFill>
                  <a:srgbClr val="434343"/>
                </a:solidFill>
                <a:latin typeface="Poppins Light"/>
                <a:ea typeface="Poppins Light"/>
                <a:cs typeface="Poppins Light"/>
                <a:sym typeface="Poppins Light"/>
              </a:rPr>
              <a:t>Exploitation forestière, </a:t>
            </a:r>
            <a:r>
              <a:rPr lang="fr" i="1">
                <a:solidFill>
                  <a:srgbClr val="434343"/>
                </a:solidFill>
                <a:latin typeface="Poppins Light"/>
                <a:ea typeface="Poppins Light"/>
                <a:cs typeface="Poppins Light"/>
                <a:sym typeface="Poppins Light"/>
              </a:rPr>
              <a:t>tavy</a:t>
            </a:r>
            <a:r>
              <a:rPr lang="fr">
                <a:solidFill>
                  <a:srgbClr val="434343"/>
                </a:solidFill>
                <a:latin typeface="Poppins Light"/>
                <a:ea typeface="Poppins Light"/>
                <a:cs typeface="Poppins Light"/>
                <a:sym typeface="Poppins Light"/>
              </a:rPr>
              <a:t>, charbon de bois.</a:t>
            </a:r>
            <a:endParaRPr>
              <a:solidFill>
                <a:srgbClr val="434343"/>
              </a:solidFill>
              <a:latin typeface="Poppins Light"/>
              <a:ea typeface="Poppins Light"/>
              <a:cs typeface="Poppins Light"/>
              <a:sym typeface="Poppins Light"/>
            </a:endParaRPr>
          </a:p>
          <a:p>
            <a:pPr marL="457200" lvl="0" indent="-336550" algn="l" rtl="0">
              <a:lnSpc>
                <a:spcPct val="115000"/>
              </a:lnSpc>
              <a:spcBef>
                <a:spcPts val="0"/>
              </a:spcBef>
              <a:spcAft>
                <a:spcPts val="0"/>
              </a:spcAft>
              <a:buClr>
                <a:srgbClr val="434343"/>
              </a:buClr>
              <a:buSzPts val="1700"/>
              <a:buFont typeface="Poppins Light"/>
              <a:buChar char="●"/>
            </a:pPr>
            <a:r>
              <a:rPr lang="fr">
                <a:solidFill>
                  <a:srgbClr val="434343"/>
                </a:solidFill>
                <a:latin typeface="Poppins Light"/>
                <a:ea typeface="Poppins Light"/>
                <a:cs typeface="Poppins Light"/>
                <a:sym typeface="Poppins Light"/>
              </a:rPr>
              <a:t>80% des forêts restantes sont fragmentées.</a:t>
            </a:r>
            <a:endParaRPr>
              <a:solidFill>
                <a:srgbClr val="434343"/>
              </a:solidFill>
              <a:latin typeface="Poppins Light"/>
              <a:ea typeface="Poppins Light"/>
              <a:cs typeface="Poppins Light"/>
              <a:sym typeface="Poppins Light"/>
            </a:endParaRPr>
          </a:p>
          <a:p>
            <a:pPr marL="0" lvl="0" indent="0" algn="l" rtl="0">
              <a:lnSpc>
                <a:spcPct val="115000"/>
              </a:lnSpc>
              <a:spcBef>
                <a:spcPts val="0"/>
              </a:spcBef>
              <a:spcAft>
                <a:spcPts val="0"/>
              </a:spcAft>
              <a:buNone/>
            </a:pPr>
            <a:endParaRPr sz="800">
              <a:solidFill>
                <a:srgbClr val="434343"/>
              </a:solidFill>
              <a:latin typeface="Poppins Light"/>
              <a:ea typeface="Poppins Light"/>
              <a:cs typeface="Poppins Light"/>
              <a:sym typeface="Poppins Light"/>
            </a:endParaRPr>
          </a:p>
          <a:p>
            <a:pPr marL="89999" lvl="0" indent="0" algn="l" rtl="0">
              <a:lnSpc>
                <a:spcPct val="115000"/>
              </a:lnSpc>
              <a:spcBef>
                <a:spcPts val="0"/>
              </a:spcBef>
              <a:spcAft>
                <a:spcPts val="0"/>
              </a:spcAft>
              <a:buNone/>
            </a:pPr>
            <a:endParaRPr sz="200">
              <a:solidFill>
                <a:srgbClr val="434343"/>
              </a:solidFill>
              <a:latin typeface="Poppins Light"/>
              <a:ea typeface="Poppins Light"/>
              <a:cs typeface="Poppins Light"/>
              <a:sym typeface="Poppins Light"/>
            </a:endParaRPr>
          </a:p>
          <a:p>
            <a:pPr marL="0" lvl="0" indent="0" algn="l" rtl="0">
              <a:lnSpc>
                <a:spcPct val="115000"/>
              </a:lnSpc>
              <a:spcBef>
                <a:spcPts val="0"/>
              </a:spcBef>
              <a:spcAft>
                <a:spcPts val="0"/>
              </a:spcAft>
              <a:buNone/>
            </a:pPr>
            <a:endParaRPr sz="1100">
              <a:solidFill>
                <a:srgbClr val="434343"/>
              </a:solidFill>
              <a:latin typeface="Poppins Light"/>
              <a:ea typeface="Poppins Light"/>
              <a:cs typeface="Poppins Light"/>
              <a:sym typeface="Poppins Light"/>
            </a:endParaRPr>
          </a:p>
          <a:p>
            <a:pPr marL="457200" lvl="0" indent="0" algn="l" rtl="0">
              <a:lnSpc>
                <a:spcPct val="115000"/>
              </a:lnSpc>
              <a:spcBef>
                <a:spcPts val="0"/>
              </a:spcBef>
              <a:spcAft>
                <a:spcPts val="0"/>
              </a:spcAft>
              <a:buNone/>
            </a:pPr>
            <a:endParaRPr sz="1100">
              <a:solidFill>
                <a:schemeClr val="dk1"/>
              </a:solidFill>
              <a:latin typeface="Montserrat"/>
              <a:ea typeface="Montserrat"/>
              <a:cs typeface="Montserrat"/>
              <a:sym typeface="Montserrat"/>
            </a:endParaRPr>
          </a:p>
          <a:p>
            <a:pPr marL="0" lvl="0" indent="0" algn="l" rtl="0">
              <a:lnSpc>
                <a:spcPct val="115000"/>
              </a:lnSpc>
              <a:spcBef>
                <a:spcPts val="0"/>
              </a:spcBef>
              <a:spcAft>
                <a:spcPts val="0"/>
              </a:spcAft>
              <a:buNone/>
            </a:pPr>
            <a:endParaRPr sz="800">
              <a:solidFill>
                <a:schemeClr val="dk1"/>
              </a:solidFill>
              <a:latin typeface="Montserrat"/>
              <a:ea typeface="Montserrat"/>
              <a:cs typeface="Montserrat"/>
              <a:sym typeface="Montserrat"/>
            </a:endParaRPr>
          </a:p>
          <a:p>
            <a:pPr marL="0" lvl="0" indent="0" algn="l" rtl="0">
              <a:lnSpc>
                <a:spcPct val="115000"/>
              </a:lnSpc>
              <a:spcBef>
                <a:spcPts val="0"/>
              </a:spcBef>
              <a:spcAft>
                <a:spcPts val="0"/>
              </a:spcAft>
              <a:buNone/>
            </a:pPr>
            <a:endParaRPr sz="1500">
              <a:solidFill>
                <a:schemeClr val="dk2"/>
              </a:solidFill>
            </a:endParaRPr>
          </a:p>
        </p:txBody>
      </p:sp>
      <p:pic>
        <p:nvPicPr>
          <p:cNvPr id="241" name="Google Shape;241;p36"/>
          <p:cNvPicPr preferRelativeResize="0"/>
          <p:nvPr/>
        </p:nvPicPr>
        <p:blipFill rotWithShape="1">
          <a:blip r:embed="rId3">
            <a:alphaModFix/>
          </a:blip>
          <a:srcRect t="8366"/>
          <a:stretch/>
        </p:blipFill>
        <p:spPr>
          <a:xfrm>
            <a:off x="533400" y="2188550"/>
            <a:ext cx="7413601" cy="2802550"/>
          </a:xfrm>
          <a:prstGeom prst="rect">
            <a:avLst/>
          </a:prstGeom>
          <a:noFill/>
          <a:ln>
            <a:noFill/>
          </a:ln>
        </p:spPr>
      </p:pic>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111"/>
        <p:cNvGrpSpPr/>
        <p:nvPr/>
      </p:nvGrpSpPr>
      <p:grpSpPr>
        <a:xfrm>
          <a:off x="0" y="0"/>
          <a:ext cx="0" cy="0"/>
          <a:chOff x="0" y="0"/>
          <a:chExt cx="0" cy="0"/>
        </a:xfrm>
      </p:grpSpPr>
      <p:pic>
        <p:nvPicPr>
          <p:cNvPr id="112" name="Google Shape;112;p18"/>
          <p:cNvPicPr preferRelativeResize="0"/>
          <p:nvPr/>
        </p:nvPicPr>
        <p:blipFill>
          <a:blip r:embed="rId3">
            <a:alphaModFix/>
          </a:blip>
          <a:stretch>
            <a:fillRect/>
          </a:stretch>
        </p:blipFill>
        <p:spPr>
          <a:xfrm>
            <a:off x="-1558" y="-59000"/>
            <a:ext cx="5284598" cy="5284598"/>
          </a:xfrm>
          <a:prstGeom prst="rect">
            <a:avLst/>
          </a:prstGeom>
          <a:noFill/>
          <a:ln>
            <a:noFill/>
          </a:ln>
        </p:spPr>
      </p:pic>
      <p:sp>
        <p:nvSpPr>
          <p:cNvPr id="113" name="Google Shape;113;p18"/>
          <p:cNvSpPr txBox="1"/>
          <p:nvPr/>
        </p:nvSpPr>
        <p:spPr>
          <a:xfrm>
            <a:off x="5804792" y="285400"/>
            <a:ext cx="3000000" cy="397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800" b="1">
                <a:solidFill>
                  <a:schemeClr val="dk1"/>
                </a:solidFill>
                <a:latin typeface="Poppins"/>
                <a:ea typeface="Poppins"/>
                <a:cs typeface="Poppins"/>
                <a:sym typeface="Poppins"/>
              </a:rPr>
              <a:t>0.1% de la surface planétaire</a:t>
            </a:r>
            <a:endParaRPr sz="1800" b="1">
              <a:solidFill>
                <a:schemeClr val="dk1"/>
              </a:solidFill>
              <a:latin typeface="Poppins"/>
              <a:ea typeface="Poppins"/>
              <a:cs typeface="Poppins"/>
              <a:sym typeface="Poppins"/>
            </a:endParaRPr>
          </a:p>
          <a:p>
            <a:pPr marL="0" lvl="0" indent="0" algn="l" rtl="0">
              <a:spcBef>
                <a:spcPts val="0"/>
              </a:spcBef>
              <a:spcAft>
                <a:spcPts val="0"/>
              </a:spcAft>
              <a:buNone/>
            </a:pPr>
            <a:endParaRPr sz="1800" b="1">
              <a:solidFill>
                <a:schemeClr val="dk1"/>
              </a:solidFill>
              <a:latin typeface="Poppins"/>
              <a:ea typeface="Poppins"/>
              <a:cs typeface="Poppins"/>
              <a:sym typeface="Poppins"/>
            </a:endParaRPr>
          </a:p>
          <a:p>
            <a:pPr marL="0" lvl="0" indent="0" algn="l" rtl="0">
              <a:spcBef>
                <a:spcPts val="0"/>
              </a:spcBef>
              <a:spcAft>
                <a:spcPts val="0"/>
              </a:spcAft>
              <a:buNone/>
            </a:pPr>
            <a:r>
              <a:rPr lang="fr" sz="1800" b="1">
                <a:solidFill>
                  <a:schemeClr val="dk1"/>
                </a:solidFill>
                <a:latin typeface="Poppins"/>
                <a:ea typeface="Poppins"/>
                <a:cs typeface="Poppins"/>
                <a:sym typeface="Poppins"/>
              </a:rPr>
              <a:t>0,4% de terres émergées</a:t>
            </a:r>
            <a:endParaRPr sz="1800" b="1">
              <a:solidFill>
                <a:schemeClr val="dk1"/>
              </a:solidFill>
              <a:latin typeface="Poppins"/>
              <a:ea typeface="Poppins"/>
              <a:cs typeface="Poppins"/>
              <a:sym typeface="Poppins"/>
            </a:endParaRPr>
          </a:p>
          <a:p>
            <a:pPr marL="0" lvl="0" indent="0" algn="l" rtl="0">
              <a:spcBef>
                <a:spcPts val="0"/>
              </a:spcBef>
              <a:spcAft>
                <a:spcPts val="0"/>
              </a:spcAft>
              <a:buNone/>
            </a:pPr>
            <a:endParaRPr sz="1800" b="1">
              <a:solidFill>
                <a:schemeClr val="dk1"/>
              </a:solidFill>
              <a:latin typeface="Poppins"/>
              <a:ea typeface="Poppins"/>
              <a:cs typeface="Poppins"/>
              <a:sym typeface="Poppins"/>
            </a:endParaRPr>
          </a:p>
          <a:p>
            <a:pPr marL="0" lvl="0" indent="0" algn="l" rtl="0">
              <a:spcBef>
                <a:spcPts val="0"/>
              </a:spcBef>
              <a:spcAft>
                <a:spcPts val="0"/>
              </a:spcAft>
              <a:buNone/>
            </a:pPr>
            <a:r>
              <a:rPr lang="fr" sz="1800" b="1">
                <a:solidFill>
                  <a:schemeClr val="dk1"/>
                </a:solidFill>
                <a:latin typeface="Poppins"/>
                <a:ea typeface="Poppins"/>
                <a:cs typeface="Poppins"/>
                <a:sym typeface="Poppins"/>
              </a:rPr>
              <a:t>5% des espèces connues sur Terre</a:t>
            </a:r>
            <a:br>
              <a:rPr lang="fr" sz="1800" b="1">
                <a:solidFill>
                  <a:schemeClr val="dk1"/>
                </a:solidFill>
                <a:latin typeface="Poppins"/>
                <a:ea typeface="Poppins"/>
                <a:cs typeface="Poppins"/>
                <a:sym typeface="Poppins"/>
              </a:rPr>
            </a:br>
            <a:br>
              <a:rPr lang="fr" sz="1800" b="1">
                <a:solidFill>
                  <a:schemeClr val="dk1"/>
                </a:solidFill>
                <a:latin typeface="Poppins"/>
                <a:ea typeface="Poppins"/>
                <a:cs typeface="Poppins"/>
                <a:sym typeface="Poppins"/>
              </a:rPr>
            </a:br>
            <a:r>
              <a:rPr lang="fr" sz="1800" b="1">
                <a:solidFill>
                  <a:schemeClr val="dk1"/>
                </a:solidFill>
                <a:latin typeface="Poppins"/>
                <a:ea typeface="Poppins"/>
                <a:cs typeface="Poppins"/>
                <a:sym typeface="Poppins"/>
              </a:rPr>
              <a:t>200000 espèces</a:t>
            </a:r>
            <a:endParaRPr sz="1800" b="1">
              <a:solidFill>
                <a:schemeClr val="dk1"/>
              </a:solidFill>
              <a:latin typeface="Poppins"/>
              <a:ea typeface="Poppins"/>
              <a:cs typeface="Poppins"/>
              <a:sym typeface="Poppins"/>
            </a:endParaRPr>
          </a:p>
          <a:p>
            <a:pPr marL="0" lvl="0" indent="0" algn="l" rtl="0">
              <a:spcBef>
                <a:spcPts val="0"/>
              </a:spcBef>
              <a:spcAft>
                <a:spcPts val="0"/>
              </a:spcAft>
              <a:buNone/>
            </a:pPr>
            <a:r>
              <a:rPr lang="fr" sz="1800" b="1">
                <a:solidFill>
                  <a:schemeClr val="dk1"/>
                </a:solidFill>
                <a:latin typeface="Poppins"/>
                <a:ea typeface="Poppins"/>
                <a:cs typeface="Poppins"/>
                <a:sym typeface="Poppins"/>
              </a:rPr>
              <a:t>endémiques</a:t>
            </a:r>
            <a:endParaRPr sz="1800" b="1">
              <a:solidFill>
                <a:schemeClr val="dk1"/>
              </a:solidFill>
              <a:latin typeface="Poppins"/>
              <a:ea typeface="Poppins"/>
              <a:cs typeface="Poppins"/>
              <a:sym typeface="Poppins"/>
            </a:endParaRPr>
          </a:p>
          <a:p>
            <a:pPr marL="0" lvl="0" indent="0" algn="l" rtl="0">
              <a:spcBef>
                <a:spcPts val="0"/>
              </a:spcBef>
              <a:spcAft>
                <a:spcPts val="0"/>
              </a:spcAft>
              <a:buNone/>
            </a:pPr>
            <a:endParaRPr sz="1800" b="1">
              <a:solidFill>
                <a:schemeClr val="dk1"/>
              </a:solidFill>
              <a:latin typeface="Poppins"/>
              <a:ea typeface="Poppins"/>
              <a:cs typeface="Poppins"/>
              <a:sym typeface="Poppins"/>
            </a:endParaRPr>
          </a:p>
          <a:p>
            <a:pPr marL="0" lvl="0" indent="0" algn="l" rtl="0">
              <a:spcBef>
                <a:spcPts val="0"/>
              </a:spcBef>
              <a:spcAft>
                <a:spcPts val="0"/>
              </a:spcAft>
              <a:buNone/>
            </a:pPr>
            <a:r>
              <a:rPr lang="fr" sz="1800" b="1">
                <a:solidFill>
                  <a:schemeClr val="dk1"/>
                </a:solidFill>
                <a:latin typeface="Poppins"/>
                <a:ea typeface="Poppins"/>
                <a:cs typeface="Poppins"/>
                <a:sym typeface="Poppins"/>
              </a:rPr>
              <a:t>90% d’endémisme</a:t>
            </a:r>
            <a:endParaRPr sz="1800" b="1">
              <a:solidFill>
                <a:schemeClr val="dk1"/>
              </a:solidFill>
              <a:latin typeface="Poppins"/>
              <a:ea typeface="Poppins"/>
              <a:cs typeface="Poppins"/>
              <a:sym typeface="Poppins"/>
            </a:endParaRPr>
          </a:p>
          <a:p>
            <a:pPr marL="0" lvl="0" indent="0" algn="l" rtl="0">
              <a:spcBef>
                <a:spcPts val="0"/>
              </a:spcBef>
              <a:spcAft>
                <a:spcPts val="0"/>
              </a:spcAft>
              <a:buNone/>
            </a:pPr>
            <a:r>
              <a:rPr lang="fr" sz="1200">
                <a:solidFill>
                  <a:schemeClr val="dk1"/>
                </a:solidFill>
                <a:latin typeface="Roboto"/>
                <a:ea typeface="Roboto"/>
                <a:cs typeface="Roboto"/>
                <a:sym typeface="Roboto"/>
              </a:rPr>
              <a:t> </a:t>
            </a:r>
            <a:endParaRPr sz="1200">
              <a:solidFill>
                <a:schemeClr val="dk1"/>
              </a:solidFill>
              <a:latin typeface="Roboto"/>
              <a:ea typeface="Roboto"/>
              <a:cs typeface="Roboto"/>
              <a:sym typeface="Roboto"/>
            </a:endParaRPr>
          </a:p>
        </p:txBody>
      </p:sp>
      <p:sp>
        <p:nvSpPr>
          <p:cNvPr id="114" name="Google Shape;114;p18"/>
          <p:cNvSpPr txBox="1"/>
          <p:nvPr/>
        </p:nvSpPr>
        <p:spPr>
          <a:xfrm>
            <a:off x="52242" y="4868550"/>
            <a:ext cx="2782800" cy="289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r" sz="1100">
                <a:solidFill>
                  <a:schemeClr val="lt1"/>
                </a:solidFill>
              </a:rPr>
              <a:t>Photo Apollo 17 - 1972</a:t>
            </a:r>
            <a:endParaRPr sz="1100">
              <a:solidFill>
                <a:schemeClr val="lt1"/>
              </a:solidFill>
            </a:endParaRPr>
          </a:p>
        </p:txBody>
      </p:sp>
      <p:cxnSp>
        <p:nvCxnSpPr>
          <p:cNvPr id="115" name="Google Shape;115;p18"/>
          <p:cNvCxnSpPr/>
          <p:nvPr/>
        </p:nvCxnSpPr>
        <p:spPr>
          <a:xfrm rot="10800000" flipH="1">
            <a:off x="3045117" y="2205125"/>
            <a:ext cx="2721000" cy="1800"/>
          </a:xfrm>
          <a:prstGeom prst="straightConnector1">
            <a:avLst/>
          </a:prstGeom>
          <a:noFill/>
          <a:ln w="114300" cap="flat" cmpd="sng">
            <a:solidFill>
              <a:schemeClr val="accent4"/>
            </a:solidFill>
            <a:prstDash val="solid"/>
            <a:round/>
            <a:headEnd type="none" w="med" len="med"/>
            <a:tailEnd type="none" w="med" len="med"/>
          </a:ln>
        </p:spPr>
      </p:cxnSp>
      <p:cxnSp>
        <p:nvCxnSpPr>
          <p:cNvPr id="116" name="Google Shape;116;p18"/>
          <p:cNvCxnSpPr/>
          <p:nvPr/>
        </p:nvCxnSpPr>
        <p:spPr>
          <a:xfrm rot="10800000" flipH="1">
            <a:off x="5753567" y="408725"/>
            <a:ext cx="2700" cy="3527700"/>
          </a:xfrm>
          <a:prstGeom prst="straightConnector1">
            <a:avLst/>
          </a:prstGeom>
          <a:noFill/>
          <a:ln w="114300" cap="flat" cmpd="sng">
            <a:solidFill>
              <a:schemeClr val="accent4"/>
            </a:solidFill>
            <a:prstDash val="solid"/>
            <a:round/>
            <a:headEnd type="none" w="med" len="med"/>
            <a:tailEnd type="none" w="med" len="med"/>
          </a:ln>
        </p:spPr>
      </p:cxnSp>
    </p:spTree>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245"/>
        <p:cNvGrpSpPr/>
        <p:nvPr/>
      </p:nvGrpSpPr>
      <p:grpSpPr>
        <a:xfrm>
          <a:off x="0" y="0"/>
          <a:ext cx="0" cy="0"/>
          <a:chOff x="0" y="0"/>
          <a:chExt cx="0" cy="0"/>
        </a:xfrm>
      </p:grpSpPr>
      <p:sp>
        <p:nvSpPr>
          <p:cNvPr id="246" name="Google Shape;246;p37"/>
          <p:cNvSpPr txBox="1"/>
          <p:nvPr/>
        </p:nvSpPr>
        <p:spPr>
          <a:xfrm>
            <a:off x="288175" y="294275"/>
            <a:ext cx="8704800" cy="2389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fr" sz="1800" b="1">
                <a:solidFill>
                  <a:srgbClr val="434343"/>
                </a:solidFill>
                <a:latin typeface="Poppins"/>
                <a:ea typeface="Poppins"/>
                <a:cs typeface="Poppins"/>
                <a:sym typeface="Poppins"/>
              </a:rPr>
              <a:t>Espèces menacées</a:t>
            </a:r>
            <a:endParaRPr sz="1800" b="1">
              <a:solidFill>
                <a:srgbClr val="434343"/>
              </a:solidFill>
              <a:latin typeface="Poppins"/>
              <a:ea typeface="Poppins"/>
              <a:cs typeface="Poppins"/>
              <a:sym typeface="Poppins"/>
            </a:endParaRPr>
          </a:p>
          <a:p>
            <a:pPr marL="0" lvl="0" indent="0" algn="l" rtl="0">
              <a:lnSpc>
                <a:spcPct val="115000"/>
              </a:lnSpc>
              <a:spcBef>
                <a:spcPts val="0"/>
              </a:spcBef>
              <a:spcAft>
                <a:spcPts val="0"/>
              </a:spcAft>
              <a:buClr>
                <a:schemeClr val="dk1"/>
              </a:buClr>
              <a:buSzPts val="1100"/>
              <a:buFont typeface="Arial"/>
              <a:buNone/>
            </a:pPr>
            <a:endParaRPr sz="1800" b="1">
              <a:solidFill>
                <a:srgbClr val="434343"/>
              </a:solidFill>
              <a:latin typeface="Poppins"/>
              <a:ea typeface="Poppins"/>
              <a:cs typeface="Poppins"/>
              <a:sym typeface="Poppins"/>
            </a:endParaRPr>
          </a:p>
          <a:p>
            <a:pPr marL="0" lvl="0" indent="0" algn="l" rtl="0">
              <a:lnSpc>
                <a:spcPct val="115000"/>
              </a:lnSpc>
              <a:spcBef>
                <a:spcPts val="0"/>
              </a:spcBef>
              <a:spcAft>
                <a:spcPts val="0"/>
              </a:spcAft>
              <a:buClr>
                <a:schemeClr val="dk1"/>
              </a:buClr>
              <a:buSzPts val="1100"/>
              <a:buFont typeface="Arial"/>
              <a:buNone/>
            </a:pPr>
            <a:endParaRPr sz="1800" b="1">
              <a:solidFill>
                <a:srgbClr val="434343"/>
              </a:solidFill>
              <a:latin typeface="Poppins"/>
              <a:ea typeface="Poppins"/>
              <a:cs typeface="Poppins"/>
              <a:sym typeface="Poppins"/>
            </a:endParaRPr>
          </a:p>
          <a:p>
            <a:pPr marL="0" lvl="0" indent="0" algn="l" rtl="0">
              <a:lnSpc>
                <a:spcPct val="115000"/>
              </a:lnSpc>
              <a:spcBef>
                <a:spcPts val="0"/>
              </a:spcBef>
              <a:spcAft>
                <a:spcPts val="0"/>
              </a:spcAft>
              <a:buClr>
                <a:schemeClr val="dk1"/>
              </a:buClr>
              <a:buSzPts val="1100"/>
              <a:buFont typeface="Arial"/>
              <a:buNone/>
            </a:pPr>
            <a:endParaRPr sz="1800" b="1">
              <a:solidFill>
                <a:srgbClr val="434343"/>
              </a:solidFill>
              <a:latin typeface="Poppins"/>
              <a:ea typeface="Poppins"/>
              <a:cs typeface="Poppins"/>
              <a:sym typeface="Poppins"/>
            </a:endParaRPr>
          </a:p>
          <a:p>
            <a:pPr marL="0" lvl="0" indent="0" algn="l" rtl="0">
              <a:lnSpc>
                <a:spcPct val="115000"/>
              </a:lnSpc>
              <a:spcBef>
                <a:spcPts val="0"/>
              </a:spcBef>
              <a:spcAft>
                <a:spcPts val="0"/>
              </a:spcAft>
              <a:buClr>
                <a:schemeClr val="dk1"/>
              </a:buClr>
              <a:buSzPts val="1100"/>
              <a:buFont typeface="Arial"/>
              <a:buNone/>
            </a:pPr>
            <a:endParaRPr sz="1800" b="1">
              <a:solidFill>
                <a:srgbClr val="434343"/>
              </a:solidFill>
              <a:latin typeface="Poppins"/>
              <a:ea typeface="Poppins"/>
              <a:cs typeface="Poppins"/>
              <a:sym typeface="Poppins"/>
            </a:endParaRPr>
          </a:p>
          <a:p>
            <a:pPr marL="0" lvl="0" indent="0" algn="l" rtl="0">
              <a:lnSpc>
                <a:spcPct val="115000"/>
              </a:lnSpc>
              <a:spcBef>
                <a:spcPts val="0"/>
              </a:spcBef>
              <a:spcAft>
                <a:spcPts val="0"/>
              </a:spcAft>
              <a:buClr>
                <a:schemeClr val="dk1"/>
              </a:buClr>
              <a:buSzPts val="1100"/>
              <a:buFont typeface="Arial"/>
              <a:buNone/>
            </a:pPr>
            <a:endParaRPr sz="1800" b="1">
              <a:solidFill>
                <a:srgbClr val="434343"/>
              </a:solidFill>
              <a:latin typeface="Poppins"/>
              <a:ea typeface="Poppins"/>
              <a:cs typeface="Poppins"/>
              <a:sym typeface="Poppins"/>
            </a:endParaRPr>
          </a:p>
          <a:p>
            <a:pPr marL="0" lvl="0" indent="0" algn="l" rtl="0">
              <a:lnSpc>
                <a:spcPct val="115000"/>
              </a:lnSpc>
              <a:spcBef>
                <a:spcPts val="0"/>
              </a:spcBef>
              <a:spcAft>
                <a:spcPts val="0"/>
              </a:spcAft>
              <a:buClr>
                <a:schemeClr val="dk1"/>
              </a:buClr>
              <a:buSzPts val="1100"/>
              <a:buFont typeface="Arial"/>
              <a:buNone/>
            </a:pPr>
            <a:endParaRPr sz="1800" b="1">
              <a:solidFill>
                <a:srgbClr val="434343"/>
              </a:solidFill>
              <a:latin typeface="Poppins"/>
              <a:ea typeface="Poppins"/>
              <a:cs typeface="Poppins"/>
              <a:sym typeface="Poppins"/>
            </a:endParaRPr>
          </a:p>
          <a:p>
            <a:pPr marL="0" lvl="0" indent="0" algn="l" rtl="0">
              <a:lnSpc>
                <a:spcPct val="115000"/>
              </a:lnSpc>
              <a:spcBef>
                <a:spcPts val="0"/>
              </a:spcBef>
              <a:spcAft>
                <a:spcPts val="0"/>
              </a:spcAft>
              <a:buClr>
                <a:schemeClr val="dk1"/>
              </a:buClr>
              <a:buSzPts val="1100"/>
              <a:buFont typeface="Arial"/>
              <a:buNone/>
            </a:pPr>
            <a:endParaRPr sz="1800" b="1">
              <a:solidFill>
                <a:srgbClr val="434343"/>
              </a:solidFill>
              <a:latin typeface="Poppins"/>
              <a:ea typeface="Poppins"/>
              <a:cs typeface="Poppins"/>
              <a:sym typeface="Poppins"/>
            </a:endParaRPr>
          </a:p>
          <a:p>
            <a:pPr marL="0" lvl="0" indent="0" algn="l" rtl="0">
              <a:lnSpc>
                <a:spcPct val="115000"/>
              </a:lnSpc>
              <a:spcBef>
                <a:spcPts val="0"/>
              </a:spcBef>
              <a:spcAft>
                <a:spcPts val="0"/>
              </a:spcAft>
              <a:buClr>
                <a:schemeClr val="dk1"/>
              </a:buClr>
              <a:buSzPts val="1100"/>
              <a:buFont typeface="Arial"/>
              <a:buNone/>
            </a:pPr>
            <a:endParaRPr>
              <a:solidFill>
                <a:srgbClr val="434343"/>
              </a:solidFill>
              <a:latin typeface="Poppins Light"/>
              <a:ea typeface="Poppins Light"/>
              <a:cs typeface="Poppins Light"/>
              <a:sym typeface="Poppins Light"/>
            </a:endParaRPr>
          </a:p>
          <a:p>
            <a:pPr marL="457200" lvl="0" indent="-336550" algn="l" rtl="0">
              <a:lnSpc>
                <a:spcPct val="115000"/>
              </a:lnSpc>
              <a:spcBef>
                <a:spcPts val="0"/>
              </a:spcBef>
              <a:spcAft>
                <a:spcPts val="0"/>
              </a:spcAft>
              <a:buClr>
                <a:srgbClr val="434343"/>
              </a:buClr>
              <a:buSzPts val="1700"/>
              <a:buFont typeface="Poppins Light"/>
              <a:buChar char="●"/>
            </a:pPr>
            <a:r>
              <a:rPr lang="fr">
                <a:solidFill>
                  <a:srgbClr val="434343"/>
                </a:solidFill>
                <a:latin typeface="Poppins Light"/>
                <a:ea typeface="Poppins Light"/>
                <a:cs typeface="Poppins Light"/>
                <a:sym typeface="Poppins Light"/>
              </a:rPr>
              <a:t>Parmis les 25 primates les plus menacés, un quart sont à Madagascar.</a:t>
            </a:r>
            <a:endParaRPr>
              <a:solidFill>
                <a:srgbClr val="434343"/>
              </a:solidFill>
              <a:latin typeface="Poppins Light"/>
              <a:ea typeface="Poppins Light"/>
              <a:cs typeface="Poppins Light"/>
              <a:sym typeface="Poppins Light"/>
            </a:endParaRPr>
          </a:p>
          <a:p>
            <a:pPr marL="457200" lvl="0" indent="-336550" algn="l" rtl="0">
              <a:lnSpc>
                <a:spcPct val="115000"/>
              </a:lnSpc>
              <a:spcBef>
                <a:spcPts val="0"/>
              </a:spcBef>
              <a:spcAft>
                <a:spcPts val="0"/>
              </a:spcAft>
              <a:buClr>
                <a:srgbClr val="434343"/>
              </a:buClr>
              <a:buSzPts val="1700"/>
              <a:buFont typeface="Poppins Light"/>
              <a:buChar char="●"/>
            </a:pPr>
            <a:r>
              <a:rPr lang="fr">
                <a:solidFill>
                  <a:srgbClr val="434343"/>
                </a:solidFill>
                <a:latin typeface="Poppins Light"/>
                <a:ea typeface="Poppins Light"/>
                <a:cs typeface="Poppins Light"/>
                <a:sym typeface="Poppins Light"/>
              </a:rPr>
              <a:t>Le Microcèbe de Mme Berthe est en danger critique d’extinction.</a:t>
            </a:r>
            <a:endParaRPr>
              <a:solidFill>
                <a:srgbClr val="434343"/>
              </a:solidFill>
              <a:latin typeface="Poppins Light"/>
              <a:ea typeface="Poppins Light"/>
              <a:cs typeface="Poppins Light"/>
              <a:sym typeface="Poppins Light"/>
            </a:endParaRPr>
          </a:p>
          <a:p>
            <a:pPr marL="457200" lvl="0" indent="-336550" algn="l" rtl="0">
              <a:lnSpc>
                <a:spcPct val="115000"/>
              </a:lnSpc>
              <a:spcBef>
                <a:spcPts val="0"/>
              </a:spcBef>
              <a:spcAft>
                <a:spcPts val="0"/>
              </a:spcAft>
              <a:buClr>
                <a:srgbClr val="434343"/>
              </a:buClr>
              <a:buSzPts val="1700"/>
              <a:buFont typeface="Poppins Light"/>
              <a:buChar char="●"/>
            </a:pPr>
            <a:r>
              <a:rPr lang="fr">
                <a:solidFill>
                  <a:srgbClr val="434343"/>
                </a:solidFill>
                <a:latin typeface="Poppins Light"/>
                <a:ea typeface="Poppins Light"/>
                <a:cs typeface="Poppins Light"/>
                <a:sym typeface="Poppins Light"/>
              </a:rPr>
              <a:t>Seules 400 tortues à soc vivent encore à l’état sauvage.</a:t>
            </a:r>
            <a:endParaRPr>
              <a:solidFill>
                <a:srgbClr val="434343"/>
              </a:solidFill>
              <a:latin typeface="Poppins Light"/>
              <a:ea typeface="Poppins Light"/>
              <a:cs typeface="Poppins Light"/>
              <a:sym typeface="Poppins Light"/>
            </a:endParaRPr>
          </a:p>
          <a:p>
            <a:pPr marL="457200" lvl="0" indent="-336550" algn="l" rtl="0">
              <a:lnSpc>
                <a:spcPct val="115000"/>
              </a:lnSpc>
              <a:spcBef>
                <a:spcPts val="0"/>
              </a:spcBef>
              <a:spcAft>
                <a:spcPts val="0"/>
              </a:spcAft>
              <a:buClr>
                <a:srgbClr val="434343"/>
              </a:buClr>
              <a:buSzPts val="1700"/>
              <a:buFont typeface="Poppins Light"/>
              <a:buChar char="●"/>
            </a:pPr>
            <a:r>
              <a:rPr lang="fr">
                <a:solidFill>
                  <a:srgbClr val="434343"/>
                </a:solidFill>
                <a:latin typeface="Poppins Light"/>
                <a:ea typeface="Poppins Light"/>
                <a:cs typeface="Poppins Light"/>
                <a:sym typeface="Poppins Light"/>
              </a:rPr>
              <a:t>44% des plantes endémiques de Madagascar menacées d’extinction.</a:t>
            </a:r>
            <a:endParaRPr sz="1100">
              <a:solidFill>
                <a:srgbClr val="434343"/>
              </a:solidFill>
              <a:latin typeface="Poppins Light"/>
              <a:ea typeface="Poppins Light"/>
              <a:cs typeface="Poppins Light"/>
              <a:sym typeface="Poppins Light"/>
            </a:endParaRPr>
          </a:p>
          <a:p>
            <a:pPr marL="457200" lvl="0" indent="0" algn="l" rtl="0">
              <a:lnSpc>
                <a:spcPct val="115000"/>
              </a:lnSpc>
              <a:spcBef>
                <a:spcPts val="0"/>
              </a:spcBef>
              <a:spcAft>
                <a:spcPts val="0"/>
              </a:spcAft>
              <a:buNone/>
            </a:pPr>
            <a:endParaRPr sz="1100">
              <a:solidFill>
                <a:schemeClr val="dk1"/>
              </a:solidFill>
              <a:latin typeface="Montserrat"/>
              <a:ea typeface="Montserrat"/>
              <a:cs typeface="Montserrat"/>
              <a:sym typeface="Montserrat"/>
            </a:endParaRPr>
          </a:p>
          <a:p>
            <a:pPr marL="0" lvl="0" indent="0" algn="l" rtl="0">
              <a:lnSpc>
                <a:spcPct val="115000"/>
              </a:lnSpc>
              <a:spcBef>
                <a:spcPts val="0"/>
              </a:spcBef>
              <a:spcAft>
                <a:spcPts val="0"/>
              </a:spcAft>
              <a:buNone/>
            </a:pPr>
            <a:endParaRPr sz="800">
              <a:solidFill>
                <a:schemeClr val="dk1"/>
              </a:solidFill>
              <a:latin typeface="Montserrat"/>
              <a:ea typeface="Montserrat"/>
              <a:cs typeface="Montserrat"/>
              <a:sym typeface="Montserrat"/>
            </a:endParaRPr>
          </a:p>
          <a:p>
            <a:pPr marL="0" lvl="0" indent="0" algn="l" rtl="0">
              <a:lnSpc>
                <a:spcPct val="115000"/>
              </a:lnSpc>
              <a:spcBef>
                <a:spcPts val="0"/>
              </a:spcBef>
              <a:spcAft>
                <a:spcPts val="0"/>
              </a:spcAft>
              <a:buNone/>
            </a:pPr>
            <a:endParaRPr sz="1500">
              <a:solidFill>
                <a:schemeClr val="dk2"/>
              </a:solidFill>
            </a:endParaRPr>
          </a:p>
        </p:txBody>
      </p:sp>
      <p:pic>
        <p:nvPicPr>
          <p:cNvPr id="247" name="Google Shape;247;p37"/>
          <p:cNvPicPr preferRelativeResize="0"/>
          <p:nvPr/>
        </p:nvPicPr>
        <p:blipFill>
          <a:blip r:embed="rId3">
            <a:alphaModFix/>
          </a:blip>
          <a:stretch>
            <a:fillRect/>
          </a:stretch>
        </p:blipFill>
        <p:spPr>
          <a:xfrm>
            <a:off x="5746525" y="855275"/>
            <a:ext cx="3241450" cy="2154624"/>
          </a:xfrm>
          <a:prstGeom prst="rect">
            <a:avLst/>
          </a:prstGeom>
          <a:noFill/>
          <a:ln>
            <a:noFill/>
          </a:ln>
        </p:spPr>
      </p:pic>
      <p:pic>
        <p:nvPicPr>
          <p:cNvPr id="248" name="Google Shape;248;p37"/>
          <p:cNvPicPr preferRelativeResize="0"/>
          <p:nvPr/>
        </p:nvPicPr>
        <p:blipFill>
          <a:blip r:embed="rId4">
            <a:alphaModFix/>
          </a:blip>
          <a:stretch>
            <a:fillRect/>
          </a:stretch>
        </p:blipFill>
        <p:spPr>
          <a:xfrm>
            <a:off x="381000" y="855275"/>
            <a:ext cx="5054840" cy="2154626"/>
          </a:xfrm>
          <a:prstGeom prst="rect">
            <a:avLst/>
          </a:prstGeom>
          <a:noFill/>
          <a:ln>
            <a:noFill/>
          </a:ln>
        </p:spPr>
      </p:pic>
    </p:spTree>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252"/>
        <p:cNvGrpSpPr/>
        <p:nvPr/>
      </p:nvGrpSpPr>
      <p:grpSpPr>
        <a:xfrm>
          <a:off x="0" y="0"/>
          <a:ext cx="0" cy="0"/>
          <a:chOff x="0" y="0"/>
          <a:chExt cx="0" cy="0"/>
        </a:xfrm>
      </p:grpSpPr>
      <p:sp>
        <p:nvSpPr>
          <p:cNvPr id="253" name="Google Shape;253;p38"/>
          <p:cNvSpPr txBox="1"/>
          <p:nvPr/>
        </p:nvSpPr>
        <p:spPr>
          <a:xfrm>
            <a:off x="274510" y="370475"/>
            <a:ext cx="8319300" cy="4110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fr" sz="1800" b="1">
                <a:solidFill>
                  <a:schemeClr val="dk2"/>
                </a:solidFill>
                <a:latin typeface="Poppins"/>
                <a:ea typeface="Poppins"/>
                <a:cs typeface="Poppins"/>
                <a:sym typeface="Poppins"/>
              </a:rPr>
              <a:t>Trafics et surexploitation</a:t>
            </a:r>
            <a:br>
              <a:rPr lang="fr" sz="1800" b="1">
                <a:solidFill>
                  <a:schemeClr val="dk2"/>
                </a:solidFill>
                <a:latin typeface="Poppins"/>
                <a:ea typeface="Poppins"/>
                <a:cs typeface="Poppins"/>
                <a:sym typeface="Poppins"/>
              </a:rPr>
            </a:br>
            <a:endParaRPr sz="400" b="1">
              <a:solidFill>
                <a:schemeClr val="dk1"/>
              </a:solidFill>
              <a:latin typeface="Poppins"/>
              <a:ea typeface="Poppins"/>
              <a:cs typeface="Poppins"/>
              <a:sym typeface="Poppins"/>
            </a:endParaRPr>
          </a:p>
          <a:p>
            <a:pPr marL="457200" lvl="0" indent="-336550" algn="l" rtl="0">
              <a:lnSpc>
                <a:spcPct val="115000"/>
              </a:lnSpc>
              <a:spcBef>
                <a:spcPts val="0"/>
              </a:spcBef>
              <a:spcAft>
                <a:spcPts val="0"/>
              </a:spcAft>
              <a:buClr>
                <a:schemeClr val="dk1"/>
              </a:buClr>
              <a:buSzPts val="1700"/>
              <a:buFont typeface="Poppins Light"/>
              <a:buChar char="●"/>
            </a:pPr>
            <a:r>
              <a:rPr lang="fr">
                <a:solidFill>
                  <a:schemeClr val="dk1"/>
                </a:solidFill>
                <a:latin typeface="Poppins Light"/>
                <a:ea typeface="Poppins Light"/>
                <a:cs typeface="Poppins Light"/>
                <a:sym typeface="Poppins Light"/>
              </a:rPr>
              <a:t>Madagascar est un point chaud du trafic illégal d’espèces menacées</a:t>
            </a:r>
            <a:endParaRPr>
              <a:solidFill>
                <a:schemeClr val="dk1"/>
              </a:solidFill>
              <a:latin typeface="Poppins Light"/>
              <a:ea typeface="Poppins Light"/>
              <a:cs typeface="Poppins Light"/>
              <a:sym typeface="Poppins Light"/>
            </a:endParaRPr>
          </a:p>
          <a:p>
            <a:pPr marL="457200" lvl="0" indent="-336550" algn="l" rtl="0">
              <a:lnSpc>
                <a:spcPct val="115000"/>
              </a:lnSpc>
              <a:spcBef>
                <a:spcPts val="0"/>
              </a:spcBef>
              <a:spcAft>
                <a:spcPts val="0"/>
              </a:spcAft>
              <a:buClr>
                <a:schemeClr val="dk1"/>
              </a:buClr>
              <a:buSzPts val="1700"/>
              <a:buFont typeface="Poppins Light"/>
              <a:buChar char="●"/>
            </a:pPr>
            <a:r>
              <a:rPr lang="fr">
                <a:solidFill>
                  <a:schemeClr val="dk1"/>
                </a:solidFill>
                <a:latin typeface="Poppins Light"/>
                <a:ea typeface="Poppins Light"/>
                <a:cs typeface="Poppins Light"/>
                <a:sym typeface="Poppins Light"/>
              </a:rPr>
              <a:t>Tortues, hippocampes, pachypodiums, bois précieux, caméléons, orchidées, amphibiens… Ex : 10 000 tortues radiées saisies en 2020.</a:t>
            </a:r>
            <a:endParaRPr>
              <a:solidFill>
                <a:schemeClr val="dk1"/>
              </a:solidFill>
              <a:latin typeface="Poppins Light"/>
              <a:ea typeface="Poppins Light"/>
              <a:cs typeface="Poppins Light"/>
              <a:sym typeface="Poppins Light"/>
            </a:endParaRPr>
          </a:p>
          <a:p>
            <a:pPr marL="457200" lvl="0" indent="-336550" algn="l" rtl="0">
              <a:lnSpc>
                <a:spcPct val="115000"/>
              </a:lnSpc>
              <a:spcBef>
                <a:spcPts val="0"/>
              </a:spcBef>
              <a:spcAft>
                <a:spcPts val="0"/>
              </a:spcAft>
              <a:buClr>
                <a:schemeClr val="dk1"/>
              </a:buClr>
              <a:buSzPts val="1700"/>
              <a:buFont typeface="Poppins Light"/>
              <a:buChar char="●"/>
            </a:pPr>
            <a:r>
              <a:rPr lang="fr">
                <a:solidFill>
                  <a:schemeClr val="dk1"/>
                </a:solidFill>
                <a:latin typeface="Poppins Light"/>
                <a:ea typeface="Poppins Light"/>
                <a:cs typeface="Poppins Light"/>
                <a:sym typeface="Poppins Light"/>
              </a:rPr>
              <a:t>350 000 mètres cubes de bois de rose exportés illégalement entre 2010 et 2015.</a:t>
            </a:r>
            <a:endParaRPr>
              <a:solidFill>
                <a:schemeClr val="dk1"/>
              </a:solidFill>
              <a:latin typeface="Poppins Light"/>
              <a:ea typeface="Poppins Light"/>
              <a:cs typeface="Poppins Light"/>
              <a:sym typeface="Poppins Light"/>
            </a:endParaRPr>
          </a:p>
          <a:p>
            <a:pPr marL="0" lvl="0" indent="0" algn="l" rtl="0">
              <a:lnSpc>
                <a:spcPct val="115000"/>
              </a:lnSpc>
              <a:spcBef>
                <a:spcPts val="0"/>
              </a:spcBef>
              <a:spcAft>
                <a:spcPts val="0"/>
              </a:spcAft>
              <a:buNone/>
            </a:pPr>
            <a:endParaRPr>
              <a:solidFill>
                <a:schemeClr val="dk1"/>
              </a:solidFill>
              <a:latin typeface="Poppins Light"/>
              <a:ea typeface="Poppins Light"/>
              <a:cs typeface="Poppins Light"/>
              <a:sym typeface="Poppins Light"/>
            </a:endParaRPr>
          </a:p>
          <a:p>
            <a:pPr marL="457200" lvl="0" indent="0" algn="l" rtl="0">
              <a:lnSpc>
                <a:spcPct val="115000"/>
              </a:lnSpc>
              <a:spcBef>
                <a:spcPts val="0"/>
              </a:spcBef>
              <a:spcAft>
                <a:spcPts val="0"/>
              </a:spcAft>
              <a:buNone/>
            </a:pPr>
            <a:endParaRPr sz="1100">
              <a:solidFill>
                <a:schemeClr val="dk1"/>
              </a:solidFill>
              <a:latin typeface="Poppins Light"/>
              <a:ea typeface="Poppins Light"/>
              <a:cs typeface="Poppins Light"/>
              <a:sym typeface="Poppins Light"/>
            </a:endParaRPr>
          </a:p>
          <a:p>
            <a:pPr marL="457200" lvl="0" indent="0" algn="l" rtl="0">
              <a:lnSpc>
                <a:spcPct val="115000"/>
              </a:lnSpc>
              <a:spcBef>
                <a:spcPts val="0"/>
              </a:spcBef>
              <a:spcAft>
                <a:spcPts val="0"/>
              </a:spcAft>
              <a:buNone/>
            </a:pPr>
            <a:endParaRPr sz="1100">
              <a:solidFill>
                <a:schemeClr val="dk1"/>
              </a:solidFill>
              <a:latin typeface="Poppins Light"/>
              <a:ea typeface="Poppins Light"/>
              <a:cs typeface="Poppins Light"/>
              <a:sym typeface="Poppins Light"/>
            </a:endParaRPr>
          </a:p>
        </p:txBody>
      </p:sp>
      <p:pic>
        <p:nvPicPr>
          <p:cNvPr id="254" name="Google Shape;254;p38"/>
          <p:cNvPicPr preferRelativeResize="0"/>
          <p:nvPr/>
        </p:nvPicPr>
        <p:blipFill>
          <a:blip r:embed="rId3">
            <a:alphaModFix/>
          </a:blip>
          <a:stretch>
            <a:fillRect/>
          </a:stretch>
        </p:blipFill>
        <p:spPr>
          <a:xfrm>
            <a:off x="533400" y="2269875"/>
            <a:ext cx="3747249" cy="2232725"/>
          </a:xfrm>
          <a:prstGeom prst="rect">
            <a:avLst/>
          </a:prstGeom>
          <a:noFill/>
          <a:ln>
            <a:noFill/>
          </a:ln>
        </p:spPr>
      </p:pic>
      <p:pic>
        <p:nvPicPr>
          <p:cNvPr id="255" name="Google Shape;255;p38"/>
          <p:cNvPicPr preferRelativeResize="0"/>
          <p:nvPr/>
        </p:nvPicPr>
        <p:blipFill rotWithShape="1">
          <a:blip r:embed="rId4">
            <a:alphaModFix/>
          </a:blip>
          <a:srcRect l="5908" t="6480"/>
          <a:stretch/>
        </p:blipFill>
        <p:spPr>
          <a:xfrm>
            <a:off x="4631100" y="2266950"/>
            <a:ext cx="2995001" cy="2232725"/>
          </a:xfrm>
          <a:prstGeom prst="rect">
            <a:avLst/>
          </a:prstGeom>
          <a:noFill/>
          <a:ln>
            <a:noFill/>
          </a:ln>
        </p:spPr>
      </p:pic>
    </p:spTree>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259"/>
        <p:cNvGrpSpPr/>
        <p:nvPr/>
      </p:nvGrpSpPr>
      <p:grpSpPr>
        <a:xfrm>
          <a:off x="0" y="0"/>
          <a:ext cx="0" cy="0"/>
          <a:chOff x="0" y="0"/>
          <a:chExt cx="0" cy="0"/>
        </a:xfrm>
      </p:grpSpPr>
      <p:sp>
        <p:nvSpPr>
          <p:cNvPr id="260" name="Google Shape;260;p39"/>
          <p:cNvSpPr txBox="1"/>
          <p:nvPr/>
        </p:nvSpPr>
        <p:spPr>
          <a:xfrm>
            <a:off x="274500" y="294275"/>
            <a:ext cx="8319300" cy="2028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fr" sz="1800" b="1">
                <a:solidFill>
                  <a:schemeClr val="dk2"/>
                </a:solidFill>
                <a:latin typeface="Poppins"/>
                <a:ea typeface="Poppins"/>
                <a:cs typeface="Poppins"/>
                <a:sym typeface="Poppins"/>
              </a:rPr>
              <a:t>Défis de gouvernance</a:t>
            </a:r>
            <a:endParaRPr sz="1800" b="1">
              <a:solidFill>
                <a:schemeClr val="dk2"/>
              </a:solidFill>
              <a:latin typeface="Poppins"/>
              <a:ea typeface="Poppins"/>
              <a:cs typeface="Poppins"/>
              <a:sym typeface="Poppins"/>
            </a:endParaRPr>
          </a:p>
          <a:p>
            <a:pPr marL="457200" lvl="0" indent="-336550" algn="l" rtl="0">
              <a:lnSpc>
                <a:spcPct val="115000"/>
              </a:lnSpc>
              <a:spcBef>
                <a:spcPts val="0"/>
              </a:spcBef>
              <a:spcAft>
                <a:spcPts val="0"/>
              </a:spcAft>
              <a:buClr>
                <a:schemeClr val="dk1"/>
              </a:buClr>
              <a:buSzPts val="1700"/>
              <a:buFont typeface="Poppins Light"/>
              <a:buChar char="●"/>
            </a:pPr>
            <a:r>
              <a:rPr lang="fr">
                <a:solidFill>
                  <a:schemeClr val="dk1"/>
                </a:solidFill>
                <a:latin typeface="Poppins Light"/>
                <a:ea typeface="Poppins Light"/>
                <a:cs typeface="Poppins Light"/>
                <a:sym typeface="Poppins Light"/>
              </a:rPr>
              <a:t>Méconnaissance et faible application des lois.</a:t>
            </a:r>
            <a:endParaRPr>
              <a:solidFill>
                <a:schemeClr val="dk1"/>
              </a:solidFill>
              <a:latin typeface="Poppins Light"/>
              <a:ea typeface="Poppins Light"/>
              <a:cs typeface="Poppins Light"/>
              <a:sym typeface="Poppins Light"/>
            </a:endParaRPr>
          </a:p>
          <a:p>
            <a:pPr marL="457200" lvl="0" indent="-336550" algn="l" rtl="0">
              <a:lnSpc>
                <a:spcPct val="115000"/>
              </a:lnSpc>
              <a:spcBef>
                <a:spcPts val="0"/>
              </a:spcBef>
              <a:spcAft>
                <a:spcPts val="0"/>
              </a:spcAft>
              <a:buClr>
                <a:schemeClr val="dk1"/>
              </a:buClr>
              <a:buSzPts val="1700"/>
              <a:buFont typeface="Poppins Light"/>
              <a:buChar char="●"/>
            </a:pPr>
            <a:r>
              <a:rPr lang="fr">
                <a:solidFill>
                  <a:schemeClr val="dk1"/>
                </a:solidFill>
                <a:latin typeface="Poppins Light"/>
                <a:ea typeface="Poppins Light"/>
                <a:cs typeface="Poppins Light"/>
                <a:sym typeface="Poppins Light"/>
              </a:rPr>
              <a:t>Manque de ressources budgétaires et humaines.</a:t>
            </a:r>
            <a:endParaRPr>
              <a:solidFill>
                <a:schemeClr val="dk1"/>
              </a:solidFill>
              <a:latin typeface="Poppins Light"/>
              <a:ea typeface="Poppins Light"/>
              <a:cs typeface="Poppins Light"/>
              <a:sym typeface="Poppins Light"/>
            </a:endParaRPr>
          </a:p>
          <a:p>
            <a:pPr marL="457200" lvl="0" indent="-336550" algn="l" rtl="0">
              <a:lnSpc>
                <a:spcPct val="115000"/>
              </a:lnSpc>
              <a:spcBef>
                <a:spcPts val="0"/>
              </a:spcBef>
              <a:spcAft>
                <a:spcPts val="0"/>
              </a:spcAft>
              <a:buClr>
                <a:schemeClr val="dk1"/>
              </a:buClr>
              <a:buSzPts val="1700"/>
              <a:buFont typeface="Poppins Light"/>
              <a:buChar char="●"/>
            </a:pPr>
            <a:r>
              <a:rPr lang="fr">
                <a:solidFill>
                  <a:schemeClr val="dk1"/>
                </a:solidFill>
                <a:latin typeface="Poppins Light"/>
                <a:ea typeface="Poppins Light"/>
                <a:cs typeface="Poppins Light"/>
                <a:sym typeface="Poppins Light"/>
              </a:rPr>
              <a:t>Manque d’efficacité du système judiciaire pour le traitements des délits.</a:t>
            </a:r>
            <a:endParaRPr>
              <a:solidFill>
                <a:schemeClr val="dk1"/>
              </a:solidFill>
              <a:latin typeface="Poppins Light"/>
              <a:ea typeface="Poppins Light"/>
              <a:cs typeface="Poppins Light"/>
              <a:sym typeface="Poppins Light"/>
            </a:endParaRPr>
          </a:p>
          <a:p>
            <a:pPr marL="457200" lvl="0" indent="-336550" algn="l" rtl="0">
              <a:lnSpc>
                <a:spcPct val="115000"/>
              </a:lnSpc>
              <a:spcBef>
                <a:spcPts val="0"/>
              </a:spcBef>
              <a:spcAft>
                <a:spcPts val="0"/>
              </a:spcAft>
              <a:buClr>
                <a:schemeClr val="dk1"/>
              </a:buClr>
              <a:buSzPts val="1700"/>
              <a:buFont typeface="Poppins Light"/>
              <a:buChar char="●"/>
            </a:pPr>
            <a:r>
              <a:rPr lang="fr">
                <a:solidFill>
                  <a:schemeClr val="dk1"/>
                </a:solidFill>
                <a:latin typeface="Poppins Light"/>
                <a:ea typeface="Poppins Light"/>
                <a:cs typeface="Poppins Light"/>
                <a:sym typeface="Poppins Light"/>
              </a:rPr>
              <a:t>Manque de protection des lanceurs d’alerte.</a:t>
            </a:r>
            <a:endParaRPr>
              <a:solidFill>
                <a:schemeClr val="dk1"/>
              </a:solidFill>
              <a:latin typeface="Poppins Light"/>
              <a:ea typeface="Poppins Light"/>
              <a:cs typeface="Poppins Light"/>
              <a:sym typeface="Poppins Light"/>
            </a:endParaRPr>
          </a:p>
          <a:p>
            <a:pPr marL="457200" lvl="0" indent="0" algn="l" rtl="0">
              <a:lnSpc>
                <a:spcPct val="115000"/>
              </a:lnSpc>
              <a:spcBef>
                <a:spcPts val="0"/>
              </a:spcBef>
              <a:spcAft>
                <a:spcPts val="0"/>
              </a:spcAft>
              <a:buNone/>
            </a:pPr>
            <a:endParaRPr sz="1100">
              <a:solidFill>
                <a:schemeClr val="dk1"/>
              </a:solidFill>
              <a:latin typeface="Poppins Light"/>
              <a:ea typeface="Poppins Light"/>
              <a:cs typeface="Poppins Light"/>
              <a:sym typeface="Poppins Light"/>
            </a:endParaRPr>
          </a:p>
          <a:p>
            <a:pPr marL="457200" lvl="0" indent="0" algn="l" rtl="0">
              <a:lnSpc>
                <a:spcPct val="115000"/>
              </a:lnSpc>
              <a:spcBef>
                <a:spcPts val="0"/>
              </a:spcBef>
              <a:spcAft>
                <a:spcPts val="0"/>
              </a:spcAft>
              <a:buNone/>
            </a:pPr>
            <a:endParaRPr sz="1100">
              <a:solidFill>
                <a:schemeClr val="dk1"/>
              </a:solidFill>
              <a:latin typeface="Poppins Light"/>
              <a:ea typeface="Poppins Light"/>
              <a:cs typeface="Poppins Light"/>
              <a:sym typeface="Poppins Light"/>
            </a:endParaRPr>
          </a:p>
        </p:txBody>
      </p:sp>
      <p:sp>
        <p:nvSpPr>
          <p:cNvPr id="261" name="Google Shape;261;p39"/>
          <p:cNvSpPr txBox="1"/>
          <p:nvPr/>
        </p:nvSpPr>
        <p:spPr>
          <a:xfrm>
            <a:off x="3501750" y="2199775"/>
            <a:ext cx="4166400" cy="1767600"/>
          </a:xfrm>
          <a:prstGeom prst="rect">
            <a:avLst/>
          </a:prstGeom>
          <a:noFill/>
          <a:ln w="3810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fr" sz="1900">
                <a:solidFill>
                  <a:schemeClr val="dk1"/>
                </a:solidFill>
                <a:latin typeface="Poppins Light"/>
                <a:ea typeface="Poppins Light"/>
                <a:cs typeface="Poppins Light"/>
                <a:sym typeface="Poppins Light"/>
              </a:rPr>
              <a:t>Madagascar : 1 agent forestier pour 200000 hectares. </a:t>
            </a:r>
            <a:br>
              <a:rPr lang="fr" sz="1900">
                <a:solidFill>
                  <a:schemeClr val="dk1"/>
                </a:solidFill>
                <a:latin typeface="Poppins Light"/>
                <a:ea typeface="Poppins Light"/>
                <a:cs typeface="Poppins Light"/>
                <a:sym typeface="Poppins Light"/>
              </a:rPr>
            </a:br>
            <a:br>
              <a:rPr lang="fr" sz="1300">
                <a:solidFill>
                  <a:schemeClr val="dk1"/>
                </a:solidFill>
                <a:latin typeface="Poppins Light"/>
                <a:ea typeface="Poppins Light"/>
                <a:cs typeface="Poppins Light"/>
                <a:sym typeface="Poppins Light"/>
              </a:rPr>
            </a:br>
            <a:r>
              <a:rPr lang="fr" sz="1900">
                <a:solidFill>
                  <a:schemeClr val="dk1"/>
                </a:solidFill>
                <a:latin typeface="Poppins Light"/>
                <a:ea typeface="Poppins Light"/>
                <a:cs typeface="Poppins Light"/>
                <a:sym typeface="Poppins Light"/>
              </a:rPr>
              <a:t>La Réunion : 145 agents forestiers pour 120000 h.</a:t>
            </a:r>
            <a:endParaRPr sz="2300">
              <a:solidFill>
                <a:schemeClr val="dk2"/>
              </a:solidFill>
            </a:endParaRPr>
          </a:p>
        </p:txBody>
      </p:sp>
      <p:pic>
        <p:nvPicPr>
          <p:cNvPr id="262" name="Google Shape;262;p39"/>
          <p:cNvPicPr preferRelativeResize="0"/>
          <p:nvPr/>
        </p:nvPicPr>
        <p:blipFill rotWithShape="1">
          <a:blip r:embed="rId3">
            <a:alphaModFix/>
          </a:blip>
          <a:srcRect t="16233" r="45858"/>
          <a:stretch/>
        </p:blipFill>
        <p:spPr>
          <a:xfrm>
            <a:off x="553025" y="2160850"/>
            <a:ext cx="2227424" cy="2421775"/>
          </a:xfrm>
          <a:prstGeom prst="rect">
            <a:avLst/>
          </a:prstGeom>
          <a:noFill/>
          <a:ln>
            <a:noFill/>
          </a:ln>
        </p:spPr>
      </p:pic>
    </p:spTree>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266"/>
        <p:cNvGrpSpPr/>
        <p:nvPr/>
      </p:nvGrpSpPr>
      <p:grpSpPr>
        <a:xfrm>
          <a:off x="0" y="0"/>
          <a:ext cx="0" cy="0"/>
          <a:chOff x="0" y="0"/>
          <a:chExt cx="0" cy="0"/>
        </a:xfrm>
      </p:grpSpPr>
      <p:sp>
        <p:nvSpPr>
          <p:cNvPr id="267" name="Google Shape;267;p40"/>
          <p:cNvSpPr txBox="1"/>
          <p:nvPr/>
        </p:nvSpPr>
        <p:spPr>
          <a:xfrm>
            <a:off x="440575" y="4180475"/>
            <a:ext cx="8319300" cy="860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sz="800" u="sng">
              <a:solidFill>
                <a:schemeClr val="dk1"/>
              </a:solidFill>
              <a:latin typeface="Montserrat"/>
              <a:ea typeface="Montserrat"/>
              <a:cs typeface="Montserrat"/>
              <a:sym typeface="Montserrat"/>
            </a:endParaRPr>
          </a:p>
          <a:p>
            <a:pPr marL="0" lvl="0" indent="0" algn="l" rtl="0">
              <a:lnSpc>
                <a:spcPct val="115000"/>
              </a:lnSpc>
              <a:spcBef>
                <a:spcPts val="0"/>
              </a:spcBef>
              <a:spcAft>
                <a:spcPts val="0"/>
              </a:spcAft>
              <a:buNone/>
            </a:pPr>
            <a:endParaRPr sz="1500">
              <a:solidFill>
                <a:schemeClr val="dk2"/>
              </a:solidFill>
            </a:endParaRPr>
          </a:p>
        </p:txBody>
      </p:sp>
      <p:sp>
        <p:nvSpPr>
          <p:cNvPr id="268" name="Google Shape;268;p40"/>
          <p:cNvSpPr txBox="1"/>
          <p:nvPr/>
        </p:nvSpPr>
        <p:spPr>
          <a:xfrm>
            <a:off x="274500" y="218075"/>
            <a:ext cx="8718300" cy="1680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fr" sz="1800" b="1">
                <a:solidFill>
                  <a:schemeClr val="dk2"/>
                </a:solidFill>
                <a:latin typeface="Poppins"/>
                <a:ea typeface="Poppins"/>
                <a:cs typeface="Poppins"/>
                <a:sym typeface="Poppins"/>
              </a:rPr>
              <a:t>Impact du changement climatique</a:t>
            </a:r>
            <a:endParaRPr sz="800" b="1">
              <a:solidFill>
                <a:schemeClr val="dk1"/>
              </a:solidFill>
              <a:latin typeface="Poppins"/>
              <a:ea typeface="Poppins"/>
              <a:cs typeface="Poppins"/>
              <a:sym typeface="Poppins"/>
            </a:endParaRPr>
          </a:p>
          <a:p>
            <a:pPr marL="457200" lvl="0" indent="-355600" algn="l" rtl="0">
              <a:lnSpc>
                <a:spcPct val="115000"/>
              </a:lnSpc>
              <a:spcBef>
                <a:spcPts val="0"/>
              </a:spcBef>
              <a:spcAft>
                <a:spcPts val="0"/>
              </a:spcAft>
              <a:buClr>
                <a:schemeClr val="dk1"/>
              </a:buClr>
              <a:buSzPts val="2000"/>
              <a:buFont typeface="Poppins Light"/>
              <a:buChar char="●"/>
            </a:pPr>
            <a:r>
              <a:rPr lang="fr">
                <a:solidFill>
                  <a:schemeClr val="dk1"/>
                </a:solidFill>
                <a:latin typeface="Poppins Light"/>
                <a:ea typeface="Poppins Light"/>
                <a:cs typeface="Poppins Light"/>
                <a:sym typeface="Poppins Light"/>
              </a:rPr>
              <a:t>Les phénomènes climatiques extrêmes affectent la population et les écosystèmes. </a:t>
            </a:r>
            <a:endParaRPr>
              <a:solidFill>
                <a:schemeClr val="dk1"/>
              </a:solidFill>
              <a:latin typeface="Poppins Light"/>
              <a:ea typeface="Poppins Light"/>
              <a:cs typeface="Poppins Light"/>
              <a:sym typeface="Poppins Light"/>
            </a:endParaRPr>
          </a:p>
          <a:p>
            <a:pPr marL="457200" lvl="0" indent="-355600" algn="l" rtl="0">
              <a:lnSpc>
                <a:spcPct val="115000"/>
              </a:lnSpc>
              <a:spcBef>
                <a:spcPts val="0"/>
              </a:spcBef>
              <a:spcAft>
                <a:spcPts val="0"/>
              </a:spcAft>
              <a:buClr>
                <a:schemeClr val="dk1"/>
              </a:buClr>
              <a:buSzPts val="2000"/>
              <a:buFont typeface="Poppins Light"/>
              <a:buChar char="●"/>
            </a:pPr>
            <a:r>
              <a:rPr lang="fr">
                <a:solidFill>
                  <a:schemeClr val="dk1"/>
                </a:solidFill>
                <a:latin typeface="Poppins Light"/>
                <a:ea typeface="Poppins Light"/>
                <a:cs typeface="Poppins Light"/>
                <a:sym typeface="Poppins Light"/>
              </a:rPr>
              <a:t>Le risque de grands feux de forêts augmente à Madagascar comme dans le monde.</a:t>
            </a:r>
            <a:endParaRPr>
              <a:solidFill>
                <a:schemeClr val="dk1"/>
              </a:solidFill>
              <a:latin typeface="Poppins Light"/>
              <a:ea typeface="Poppins Light"/>
              <a:cs typeface="Poppins Light"/>
              <a:sym typeface="Poppins Light"/>
            </a:endParaRPr>
          </a:p>
          <a:p>
            <a:pPr marL="457200" lvl="0" indent="-355600" algn="l" rtl="0">
              <a:lnSpc>
                <a:spcPct val="115000"/>
              </a:lnSpc>
              <a:spcBef>
                <a:spcPts val="0"/>
              </a:spcBef>
              <a:spcAft>
                <a:spcPts val="0"/>
              </a:spcAft>
              <a:buClr>
                <a:schemeClr val="dk1"/>
              </a:buClr>
              <a:buSzPts val="2000"/>
              <a:buFont typeface="Poppins Light"/>
              <a:buChar char="●"/>
            </a:pPr>
            <a:r>
              <a:rPr lang="fr">
                <a:solidFill>
                  <a:schemeClr val="dk1"/>
                </a:solidFill>
                <a:latin typeface="Poppins Light"/>
                <a:ea typeface="Poppins Light"/>
                <a:cs typeface="Poppins Light"/>
                <a:sym typeface="Poppins Light"/>
              </a:rPr>
              <a:t>L'acidification des océans et le blanchiment des coraux menacent les lagons.</a:t>
            </a:r>
            <a:endParaRPr>
              <a:solidFill>
                <a:schemeClr val="dk1"/>
              </a:solidFill>
              <a:latin typeface="Poppins Light"/>
              <a:ea typeface="Poppins Light"/>
              <a:cs typeface="Poppins Light"/>
              <a:sym typeface="Poppins Light"/>
            </a:endParaRPr>
          </a:p>
          <a:p>
            <a:pPr marL="0" lvl="0" indent="0" algn="l" rtl="0">
              <a:lnSpc>
                <a:spcPct val="115000"/>
              </a:lnSpc>
              <a:spcBef>
                <a:spcPts val="0"/>
              </a:spcBef>
              <a:spcAft>
                <a:spcPts val="0"/>
              </a:spcAft>
              <a:buNone/>
            </a:pPr>
            <a:endParaRPr sz="1100">
              <a:solidFill>
                <a:schemeClr val="dk1"/>
              </a:solidFill>
              <a:latin typeface="Poppins Light"/>
              <a:ea typeface="Poppins Light"/>
              <a:cs typeface="Poppins Light"/>
              <a:sym typeface="Poppins Light"/>
            </a:endParaRPr>
          </a:p>
          <a:p>
            <a:pPr marL="0" lvl="0" indent="0" algn="l" rtl="0">
              <a:lnSpc>
                <a:spcPct val="115000"/>
              </a:lnSpc>
              <a:spcBef>
                <a:spcPts val="0"/>
              </a:spcBef>
              <a:spcAft>
                <a:spcPts val="0"/>
              </a:spcAft>
              <a:buNone/>
            </a:pPr>
            <a:endParaRPr sz="1100">
              <a:solidFill>
                <a:schemeClr val="dk1"/>
              </a:solidFill>
              <a:latin typeface="Poppins Light"/>
              <a:ea typeface="Poppins Light"/>
              <a:cs typeface="Poppins Light"/>
              <a:sym typeface="Poppins Light"/>
            </a:endParaRPr>
          </a:p>
          <a:p>
            <a:pPr marL="457200" lvl="0" indent="0" algn="l" rtl="0">
              <a:lnSpc>
                <a:spcPct val="115000"/>
              </a:lnSpc>
              <a:spcBef>
                <a:spcPts val="0"/>
              </a:spcBef>
              <a:spcAft>
                <a:spcPts val="0"/>
              </a:spcAft>
              <a:buNone/>
            </a:pPr>
            <a:endParaRPr sz="1100">
              <a:solidFill>
                <a:schemeClr val="dk1"/>
              </a:solidFill>
              <a:latin typeface="Poppins Light"/>
              <a:ea typeface="Poppins Light"/>
              <a:cs typeface="Poppins Light"/>
              <a:sym typeface="Poppins Light"/>
            </a:endParaRPr>
          </a:p>
          <a:p>
            <a:pPr marL="0" lvl="0" indent="0" algn="l" rtl="0">
              <a:lnSpc>
                <a:spcPct val="115000"/>
              </a:lnSpc>
              <a:spcBef>
                <a:spcPts val="0"/>
              </a:spcBef>
              <a:spcAft>
                <a:spcPts val="0"/>
              </a:spcAft>
              <a:buNone/>
            </a:pPr>
            <a:endParaRPr sz="1100">
              <a:solidFill>
                <a:schemeClr val="dk1"/>
              </a:solidFill>
              <a:latin typeface="Poppins Light"/>
              <a:ea typeface="Poppins Light"/>
              <a:cs typeface="Poppins Light"/>
              <a:sym typeface="Poppins Light"/>
            </a:endParaRPr>
          </a:p>
        </p:txBody>
      </p:sp>
      <p:pic>
        <p:nvPicPr>
          <p:cNvPr id="269" name="Google Shape;269;p40"/>
          <p:cNvPicPr preferRelativeResize="0"/>
          <p:nvPr/>
        </p:nvPicPr>
        <p:blipFill>
          <a:blip r:embed="rId3">
            <a:alphaModFix/>
          </a:blip>
          <a:stretch>
            <a:fillRect/>
          </a:stretch>
        </p:blipFill>
        <p:spPr>
          <a:xfrm>
            <a:off x="4326775" y="2019800"/>
            <a:ext cx="4346849" cy="2362425"/>
          </a:xfrm>
          <a:prstGeom prst="rect">
            <a:avLst/>
          </a:prstGeom>
          <a:noFill/>
          <a:ln>
            <a:noFill/>
          </a:ln>
        </p:spPr>
      </p:pic>
      <p:pic>
        <p:nvPicPr>
          <p:cNvPr id="270" name="Google Shape;270;p40"/>
          <p:cNvPicPr preferRelativeResize="0"/>
          <p:nvPr/>
        </p:nvPicPr>
        <p:blipFill>
          <a:blip r:embed="rId4">
            <a:alphaModFix/>
          </a:blip>
          <a:stretch>
            <a:fillRect/>
          </a:stretch>
        </p:blipFill>
        <p:spPr>
          <a:xfrm>
            <a:off x="381000" y="2019800"/>
            <a:ext cx="3540978" cy="2362425"/>
          </a:xfrm>
          <a:prstGeom prst="rect">
            <a:avLst/>
          </a:prstGeom>
          <a:noFill/>
          <a:ln>
            <a:noFill/>
          </a:ln>
        </p:spPr>
      </p:pic>
    </p:spTree>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274"/>
        <p:cNvGrpSpPr/>
        <p:nvPr/>
      </p:nvGrpSpPr>
      <p:grpSpPr>
        <a:xfrm>
          <a:off x="0" y="0"/>
          <a:ext cx="0" cy="0"/>
          <a:chOff x="0" y="0"/>
          <a:chExt cx="0" cy="0"/>
        </a:xfrm>
      </p:grpSpPr>
      <p:sp>
        <p:nvSpPr>
          <p:cNvPr id="275" name="Google Shape;275;p41"/>
          <p:cNvSpPr txBox="1">
            <a:spLocks noGrp="1"/>
          </p:cNvSpPr>
          <p:nvPr>
            <p:ph type="title"/>
          </p:nvPr>
        </p:nvSpPr>
        <p:spPr>
          <a:xfrm>
            <a:off x="281027" y="150825"/>
            <a:ext cx="6626700" cy="61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fr" sz="1800" b="1">
                <a:solidFill>
                  <a:srgbClr val="1155CC"/>
                </a:solidFill>
                <a:latin typeface="Poppins"/>
                <a:ea typeface="Poppins"/>
                <a:cs typeface="Poppins"/>
                <a:sym typeface="Poppins"/>
              </a:rPr>
              <a:t>… mais aussi des raisons d’y croire</a:t>
            </a:r>
            <a:endParaRPr sz="3259">
              <a:solidFill>
                <a:srgbClr val="1155CC"/>
              </a:solidFill>
              <a:latin typeface="Poppins"/>
              <a:ea typeface="Poppins"/>
              <a:cs typeface="Poppins"/>
              <a:sym typeface="Poppins"/>
            </a:endParaRPr>
          </a:p>
        </p:txBody>
      </p:sp>
      <p:sp>
        <p:nvSpPr>
          <p:cNvPr id="276" name="Google Shape;276;p41"/>
          <p:cNvSpPr txBox="1"/>
          <p:nvPr/>
        </p:nvSpPr>
        <p:spPr>
          <a:xfrm>
            <a:off x="77000" y="691350"/>
            <a:ext cx="8993100" cy="4256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fr" sz="1800" b="1">
                <a:solidFill>
                  <a:schemeClr val="dk2"/>
                </a:solidFill>
                <a:latin typeface="Poppins"/>
                <a:ea typeface="Poppins"/>
                <a:cs typeface="Poppins"/>
                <a:sym typeface="Poppins"/>
              </a:rPr>
              <a:t>Une mobilisation mondiale</a:t>
            </a:r>
            <a:endParaRPr sz="800" b="1">
              <a:solidFill>
                <a:schemeClr val="dk1"/>
              </a:solidFill>
              <a:latin typeface="Poppins"/>
              <a:ea typeface="Poppins"/>
              <a:cs typeface="Poppins"/>
              <a:sym typeface="Poppins"/>
            </a:endParaRPr>
          </a:p>
          <a:p>
            <a:pPr marL="457200" lvl="0" indent="-311150" algn="l" rtl="0">
              <a:lnSpc>
                <a:spcPct val="115000"/>
              </a:lnSpc>
              <a:spcBef>
                <a:spcPts val="0"/>
              </a:spcBef>
              <a:spcAft>
                <a:spcPts val="0"/>
              </a:spcAft>
              <a:buClr>
                <a:schemeClr val="dk1"/>
              </a:buClr>
              <a:buSzPts val="1300"/>
              <a:buFont typeface="Poppins Light"/>
              <a:buChar char="●"/>
            </a:pPr>
            <a:r>
              <a:rPr lang="fr" sz="1300">
                <a:solidFill>
                  <a:schemeClr val="dk1"/>
                </a:solidFill>
                <a:latin typeface="Poppins Light"/>
                <a:ea typeface="Poppins Light"/>
                <a:cs typeface="Poppins Light"/>
                <a:sym typeface="Poppins Light"/>
              </a:rPr>
              <a:t>Protection des forêts et reboisement sont promus face au changement climatique</a:t>
            </a:r>
            <a:endParaRPr sz="1300">
              <a:solidFill>
                <a:schemeClr val="dk1"/>
              </a:solidFill>
              <a:latin typeface="Poppins Light"/>
              <a:ea typeface="Poppins Light"/>
              <a:cs typeface="Poppins Light"/>
              <a:sym typeface="Poppins Light"/>
            </a:endParaRPr>
          </a:p>
          <a:p>
            <a:pPr marL="457200" lvl="0" indent="-311150" algn="l" rtl="0">
              <a:lnSpc>
                <a:spcPct val="115000"/>
              </a:lnSpc>
              <a:spcBef>
                <a:spcPts val="0"/>
              </a:spcBef>
              <a:spcAft>
                <a:spcPts val="0"/>
              </a:spcAft>
              <a:buClr>
                <a:schemeClr val="dk1"/>
              </a:buClr>
              <a:buSzPts val="1300"/>
              <a:buFont typeface="Poppins Light"/>
              <a:buChar char="●"/>
            </a:pPr>
            <a:r>
              <a:rPr lang="fr" sz="1300">
                <a:solidFill>
                  <a:schemeClr val="dk1"/>
                </a:solidFill>
                <a:latin typeface="Poppins Light"/>
                <a:ea typeface="Poppins Light"/>
                <a:cs typeface="Poppins Light"/>
                <a:sym typeface="Poppins Light"/>
              </a:rPr>
              <a:t>Des outils financiers majeurs mis en place </a:t>
            </a:r>
            <a:endParaRPr sz="1300">
              <a:solidFill>
                <a:schemeClr val="dk1"/>
              </a:solidFill>
              <a:latin typeface="Poppins Light"/>
              <a:ea typeface="Poppins Light"/>
              <a:cs typeface="Poppins Light"/>
              <a:sym typeface="Poppins Light"/>
            </a:endParaRPr>
          </a:p>
          <a:p>
            <a:pPr marL="457200" lvl="0" indent="-311150" algn="l" rtl="0">
              <a:lnSpc>
                <a:spcPct val="115000"/>
              </a:lnSpc>
              <a:spcBef>
                <a:spcPts val="0"/>
              </a:spcBef>
              <a:spcAft>
                <a:spcPts val="0"/>
              </a:spcAft>
              <a:buClr>
                <a:schemeClr val="dk1"/>
              </a:buClr>
              <a:buSzPts val="1300"/>
              <a:buFont typeface="Poppins Light"/>
              <a:buChar char="●"/>
            </a:pPr>
            <a:r>
              <a:rPr lang="fr" sz="1300">
                <a:solidFill>
                  <a:schemeClr val="dk1"/>
                </a:solidFill>
                <a:latin typeface="Poppins Light"/>
                <a:ea typeface="Poppins Light"/>
                <a:cs typeface="Poppins Light"/>
                <a:sym typeface="Poppins Light"/>
              </a:rPr>
              <a:t>Les crédits carbones ouvrent des perspectives </a:t>
            </a:r>
            <a:endParaRPr sz="1300">
              <a:solidFill>
                <a:schemeClr val="dk1"/>
              </a:solidFill>
              <a:latin typeface="Poppins Light"/>
              <a:ea typeface="Poppins Light"/>
              <a:cs typeface="Poppins Light"/>
              <a:sym typeface="Poppins Light"/>
            </a:endParaRPr>
          </a:p>
          <a:p>
            <a:pPr marL="457200" lvl="0" indent="-311150" algn="l" rtl="0">
              <a:lnSpc>
                <a:spcPct val="115000"/>
              </a:lnSpc>
              <a:spcBef>
                <a:spcPts val="0"/>
              </a:spcBef>
              <a:spcAft>
                <a:spcPts val="0"/>
              </a:spcAft>
              <a:buClr>
                <a:schemeClr val="dk1"/>
              </a:buClr>
              <a:buSzPts val="1300"/>
              <a:buFont typeface="Poppins Light"/>
              <a:buChar char="●"/>
            </a:pPr>
            <a:r>
              <a:rPr lang="fr" sz="1300">
                <a:solidFill>
                  <a:schemeClr val="dk1"/>
                </a:solidFill>
                <a:latin typeface="Poppins Light"/>
                <a:ea typeface="Poppins Light"/>
                <a:cs typeface="Poppins Light"/>
                <a:sym typeface="Poppins Light"/>
              </a:rPr>
              <a:t>Madagascar participent aux conventions clés (UNFCCC, CBD, CITES, etc)</a:t>
            </a:r>
            <a:endParaRPr sz="1300">
              <a:solidFill>
                <a:schemeClr val="dk1"/>
              </a:solidFill>
              <a:latin typeface="Poppins Light"/>
              <a:ea typeface="Poppins Light"/>
              <a:cs typeface="Poppins Light"/>
              <a:sym typeface="Poppins Light"/>
            </a:endParaRPr>
          </a:p>
          <a:p>
            <a:pPr marL="457200" lvl="0" indent="0" algn="l" rtl="0">
              <a:lnSpc>
                <a:spcPct val="115000"/>
              </a:lnSpc>
              <a:spcBef>
                <a:spcPts val="0"/>
              </a:spcBef>
              <a:spcAft>
                <a:spcPts val="0"/>
              </a:spcAft>
              <a:buNone/>
            </a:pPr>
            <a:endParaRPr sz="1200">
              <a:solidFill>
                <a:schemeClr val="dk1"/>
              </a:solidFill>
              <a:latin typeface="Poppins Light"/>
              <a:ea typeface="Poppins Light"/>
              <a:cs typeface="Poppins Light"/>
              <a:sym typeface="Poppins Light"/>
            </a:endParaRPr>
          </a:p>
          <a:p>
            <a:pPr marL="457200" lvl="0" indent="0" algn="l" rtl="0">
              <a:lnSpc>
                <a:spcPct val="115000"/>
              </a:lnSpc>
              <a:spcBef>
                <a:spcPts val="0"/>
              </a:spcBef>
              <a:spcAft>
                <a:spcPts val="0"/>
              </a:spcAft>
              <a:buNone/>
            </a:pPr>
            <a:endParaRPr sz="1000">
              <a:solidFill>
                <a:schemeClr val="dk1"/>
              </a:solidFill>
              <a:latin typeface="Poppins Light"/>
              <a:ea typeface="Poppins Light"/>
              <a:cs typeface="Poppins Light"/>
              <a:sym typeface="Poppins Light"/>
            </a:endParaRPr>
          </a:p>
          <a:p>
            <a:pPr marL="89999" lvl="0" indent="0" algn="l" rtl="0">
              <a:lnSpc>
                <a:spcPct val="115000"/>
              </a:lnSpc>
              <a:spcBef>
                <a:spcPts val="0"/>
              </a:spcBef>
              <a:spcAft>
                <a:spcPts val="0"/>
              </a:spcAft>
              <a:buNone/>
            </a:pPr>
            <a:endParaRPr sz="1000">
              <a:solidFill>
                <a:schemeClr val="dk1"/>
              </a:solidFill>
              <a:latin typeface="Poppins Light"/>
              <a:ea typeface="Poppins Light"/>
              <a:cs typeface="Poppins Light"/>
              <a:sym typeface="Poppins Light"/>
            </a:endParaRPr>
          </a:p>
        </p:txBody>
      </p:sp>
      <p:pic>
        <p:nvPicPr>
          <p:cNvPr id="277" name="Google Shape;277;p41"/>
          <p:cNvPicPr preferRelativeResize="0"/>
          <p:nvPr/>
        </p:nvPicPr>
        <p:blipFill>
          <a:blip r:embed="rId3">
            <a:alphaModFix/>
          </a:blip>
          <a:stretch>
            <a:fillRect/>
          </a:stretch>
        </p:blipFill>
        <p:spPr>
          <a:xfrm>
            <a:off x="304800" y="2241000"/>
            <a:ext cx="3139875" cy="1203624"/>
          </a:xfrm>
          <a:prstGeom prst="rect">
            <a:avLst/>
          </a:prstGeom>
          <a:noFill/>
          <a:ln>
            <a:noFill/>
          </a:ln>
        </p:spPr>
      </p:pic>
      <p:pic>
        <p:nvPicPr>
          <p:cNvPr id="278" name="Google Shape;278;p41"/>
          <p:cNvPicPr preferRelativeResize="0"/>
          <p:nvPr/>
        </p:nvPicPr>
        <p:blipFill rotWithShape="1">
          <a:blip r:embed="rId4">
            <a:alphaModFix/>
          </a:blip>
          <a:srcRect l="16858" r="19235"/>
          <a:stretch/>
        </p:blipFill>
        <p:spPr>
          <a:xfrm>
            <a:off x="941525" y="3636150"/>
            <a:ext cx="1584951" cy="1302001"/>
          </a:xfrm>
          <a:prstGeom prst="rect">
            <a:avLst/>
          </a:prstGeom>
          <a:noFill/>
          <a:ln>
            <a:noFill/>
          </a:ln>
        </p:spPr>
      </p:pic>
      <p:pic>
        <p:nvPicPr>
          <p:cNvPr id="279" name="Google Shape;279;p41"/>
          <p:cNvPicPr preferRelativeResize="0"/>
          <p:nvPr/>
        </p:nvPicPr>
        <p:blipFill>
          <a:blip r:embed="rId5">
            <a:alphaModFix/>
          </a:blip>
          <a:stretch>
            <a:fillRect/>
          </a:stretch>
        </p:blipFill>
        <p:spPr>
          <a:xfrm>
            <a:off x="4474763" y="2266491"/>
            <a:ext cx="2763101" cy="953414"/>
          </a:xfrm>
          <a:prstGeom prst="rect">
            <a:avLst/>
          </a:prstGeom>
          <a:noFill/>
          <a:ln>
            <a:noFill/>
          </a:ln>
        </p:spPr>
      </p:pic>
      <p:pic>
        <p:nvPicPr>
          <p:cNvPr id="280" name="Google Shape;280;p41"/>
          <p:cNvPicPr preferRelativeResize="0"/>
          <p:nvPr/>
        </p:nvPicPr>
        <p:blipFill>
          <a:blip r:embed="rId6">
            <a:alphaModFix/>
          </a:blip>
          <a:stretch>
            <a:fillRect/>
          </a:stretch>
        </p:blipFill>
        <p:spPr>
          <a:xfrm>
            <a:off x="4597800" y="3465775"/>
            <a:ext cx="2517024" cy="1415826"/>
          </a:xfrm>
          <a:prstGeom prst="rect">
            <a:avLst/>
          </a:prstGeom>
          <a:noFill/>
          <a:ln>
            <a:noFill/>
          </a:ln>
        </p:spPr>
      </p:pic>
    </p:spTree>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284"/>
        <p:cNvGrpSpPr/>
        <p:nvPr/>
      </p:nvGrpSpPr>
      <p:grpSpPr>
        <a:xfrm>
          <a:off x="0" y="0"/>
          <a:ext cx="0" cy="0"/>
          <a:chOff x="0" y="0"/>
          <a:chExt cx="0" cy="0"/>
        </a:xfrm>
      </p:grpSpPr>
      <p:sp>
        <p:nvSpPr>
          <p:cNvPr id="285" name="Google Shape;285;p42"/>
          <p:cNvSpPr txBox="1"/>
          <p:nvPr/>
        </p:nvSpPr>
        <p:spPr>
          <a:xfrm>
            <a:off x="77000" y="81750"/>
            <a:ext cx="8993100" cy="4256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fr" sz="1800" b="1">
                <a:solidFill>
                  <a:schemeClr val="dk2"/>
                </a:solidFill>
                <a:latin typeface="Poppins"/>
                <a:ea typeface="Poppins"/>
                <a:cs typeface="Poppins"/>
                <a:sym typeface="Poppins"/>
              </a:rPr>
              <a:t>Des objectifs nationaux affichés</a:t>
            </a:r>
            <a:endParaRPr sz="1300">
              <a:solidFill>
                <a:schemeClr val="dk1"/>
              </a:solidFill>
              <a:latin typeface="Poppins Light"/>
              <a:ea typeface="Poppins Light"/>
              <a:cs typeface="Poppins Light"/>
              <a:sym typeface="Poppins Light"/>
            </a:endParaRPr>
          </a:p>
          <a:p>
            <a:pPr marL="457200" lvl="0" indent="-311150" algn="l" rtl="0">
              <a:lnSpc>
                <a:spcPct val="115000"/>
              </a:lnSpc>
              <a:spcBef>
                <a:spcPts val="0"/>
              </a:spcBef>
              <a:spcAft>
                <a:spcPts val="0"/>
              </a:spcAft>
              <a:buClr>
                <a:schemeClr val="dk1"/>
              </a:buClr>
              <a:buSzPts val="1300"/>
              <a:buFont typeface="Poppins Light"/>
              <a:buChar char="●"/>
            </a:pPr>
            <a:r>
              <a:rPr lang="fr" sz="1300">
                <a:solidFill>
                  <a:schemeClr val="dk1"/>
                </a:solidFill>
                <a:latin typeface="Poppins Light"/>
                <a:ea typeface="Poppins Light"/>
                <a:cs typeface="Poppins Light"/>
                <a:sym typeface="Poppins Light"/>
              </a:rPr>
              <a:t>Des cadres d’action existent, exemple : </a:t>
            </a:r>
            <a:endParaRPr sz="1300">
              <a:solidFill>
                <a:schemeClr val="dk1"/>
              </a:solidFill>
              <a:latin typeface="Poppins Light"/>
              <a:ea typeface="Poppins Light"/>
              <a:cs typeface="Poppins Light"/>
              <a:sym typeface="Poppins Light"/>
            </a:endParaRPr>
          </a:p>
          <a:p>
            <a:pPr marL="914400" lvl="1" indent="-304800" algn="l" rtl="0">
              <a:lnSpc>
                <a:spcPct val="115000"/>
              </a:lnSpc>
              <a:spcBef>
                <a:spcPts val="0"/>
              </a:spcBef>
              <a:spcAft>
                <a:spcPts val="0"/>
              </a:spcAft>
              <a:buClr>
                <a:srgbClr val="0D0D0D"/>
              </a:buClr>
              <a:buSzPts val="1200"/>
              <a:buFont typeface="Poppins Light"/>
              <a:buChar char="○"/>
            </a:pPr>
            <a:r>
              <a:rPr lang="fr" sz="1300">
                <a:solidFill>
                  <a:schemeClr val="dk1"/>
                </a:solidFill>
                <a:uFill>
                  <a:noFill/>
                </a:uFill>
                <a:latin typeface="Poppins Light"/>
                <a:ea typeface="Poppins Light"/>
                <a:cs typeface="Poppins Light"/>
                <a:sym typeface="Poppins Light"/>
                <a:hlinkClick r:id="rId3">
                  <a:extLst>
                    <a:ext uri="{A12FA001-AC4F-418D-AE19-62706E023703}">
                      <ahyp:hlinkClr xmlns:ahyp="http://schemas.microsoft.com/office/drawing/2018/hyperlinkcolor" val="tx"/>
                    </a:ext>
                  </a:extLst>
                </a:hlinkClick>
              </a:rPr>
              <a:t>Politique Nationale de l’Environnement pour le Développement Durable (2015</a:t>
            </a:r>
            <a:r>
              <a:rPr lang="fr" sz="1300">
                <a:solidFill>
                  <a:schemeClr val="dk1"/>
                </a:solidFill>
                <a:latin typeface="Poppins Light"/>
                <a:ea typeface="Poppins Light"/>
                <a:cs typeface="Poppins Light"/>
                <a:sym typeface="Poppins Light"/>
              </a:rPr>
              <a:t>) </a:t>
            </a:r>
            <a:endParaRPr sz="1300">
              <a:solidFill>
                <a:schemeClr val="dk1"/>
              </a:solidFill>
              <a:latin typeface="Poppins Light"/>
              <a:ea typeface="Poppins Light"/>
              <a:cs typeface="Poppins Light"/>
              <a:sym typeface="Poppins Light"/>
            </a:endParaRPr>
          </a:p>
          <a:p>
            <a:pPr marL="914400" lvl="1" indent="-311150" algn="l" rtl="0">
              <a:lnSpc>
                <a:spcPct val="115000"/>
              </a:lnSpc>
              <a:spcBef>
                <a:spcPts val="0"/>
              </a:spcBef>
              <a:spcAft>
                <a:spcPts val="0"/>
              </a:spcAft>
              <a:buClr>
                <a:schemeClr val="dk1"/>
              </a:buClr>
              <a:buSzPts val="1300"/>
              <a:buFont typeface="Poppins Light"/>
              <a:buChar char="○"/>
            </a:pPr>
            <a:r>
              <a:rPr lang="fr" sz="1300">
                <a:solidFill>
                  <a:schemeClr val="dk1"/>
                </a:solidFill>
                <a:latin typeface="Poppins Light"/>
                <a:ea typeface="Poppins Light"/>
                <a:cs typeface="Poppins Light"/>
                <a:sym typeface="Poppins Light"/>
              </a:rPr>
              <a:t>Plan d'Action pour la Conservation des Lémuriens de Madagascar (2019)</a:t>
            </a:r>
            <a:endParaRPr sz="1300">
              <a:solidFill>
                <a:schemeClr val="dk1"/>
              </a:solidFill>
              <a:latin typeface="Poppins Light"/>
              <a:ea typeface="Poppins Light"/>
              <a:cs typeface="Poppins Light"/>
              <a:sym typeface="Poppins Light"/>
            </a:endParaRPr>
          </a:p>
          <a:p>
            <a:pPr marL="457200" lvl="0" indent="-311150" algn="l" rtl="0">
              <a:lnSpc>
                <a:spcPct val="115000"/>
              </a:lnSpc>
              <a:spcBef>
                <a:spcPts val="0"/>
              </a:spcBef>
              <a:spcAft>
                <a:spcPts val="0"/>
              </a:spcAft>
              <a:buClr>
                <a:schemeClr val="dk1"/>
              </a:buClr>
              <a:buSzPts val="1300"/>
              <a:buFont typeface="Poppins Light"/>
              <a:buChar char="●"/>
            </a:pPr>
            <a:r>
              <a:rPr lang="fr" sz="1300">
                <a:solidFill>
                  <a:schemeClr val="dk1"/>
                </a:solidFill>
                <a:latin typeface="Poppins Light"/>
                <a:ea typeface="Poppins Light"/>
                <a:cs typeface="Poppins Light"/>
                <a:sym typeface="Poppins Light"/>
              </a:rPr>
              <a:t>Le MEDD vise un reboisement de 75000 hectares par an</a:t>
            </a:r>
            <a:endParaRPr sz="1300">
              <a:solidFill>
                <a:schemeClr val="dk1"/>
              </a:solidFill>
              <a:latin typeface="Poppins Light"/>
              <a:ea typeface="Poppins Light"/>
              <a:cs typeface="Poppins Light"/>
              <a:sym typeface="Poppins Light"/>
            </a:endParaRPr>
          </a:p>
          <a:p>
            <a:pPr marL="0" lvl="0" indent="0" algn="l" rtl="0">
              <a:lnSpc>
                <a:spcPct val="115000"/>
              </a:lnSpc>
              <a:spcBef>
                <a:spcPts val="0"/>
              </a:spcBef>
              <a:spcAft>
                <a:spcPts val="0"/>
              </a:spcAft>
              <a:buNone/>
            </a:pPr>
            <a:endParaRPr sz="1100" u="sng">
              <a:solidFill>
                <a:schemeClr val="dk1"/>
              </a:solidFill>
              <a:latin typeface="Poppins Light"/>
              <a:ea typeface="Poppins Light"/>
              <a:cs typeface="Poppins Light"/>
              <a:sym typeface="Poppins Light"/>
            </a:endParaRPr>
          </a:p>
          <a:p>
            <a:pPr marL="0" lvl="0" indent="0" algn="l" rtl="0">
              <a:lnSpc>
                <a:spcPct val="115000"/>
              </a:lnSpc>
              <a:spcBef>
                <a:spcPts val="0"/>
              </a:spcBef>
              <a:spcAft>
                <a:spcPts val="0"/>
              </a:spcAft>
              <a:buNone/>
            </a:pPr>
            <a:endParaRPr sz="1300">
              <a:solidFill>
                <a:schemeClr val="dk1"/>
              </a:solidFill>
              <a:latin typeface="Poppins Light"/>
              <a:ea typeface="Poppins Light"/>
              <a:cs typeface="Poppins Light"/>
              <a:sym typeface="Poppins Light"/>
            </a:endParaRPr>
          </a:p>
          <a:p>
            <a:pPr marL="457200" lvl="0" indent="0" algn="l" rtl="0">
              <a:lnSpc>
                <a:spcPct val="115000"/>
              </a:lnSpc>
              <a:spcBef>
                <a:spcPts val="0"/>
              </a:spcBef>
              <a:spcAft>
                <a:spcPts val="0"/>
              </a:spcAft>
              <a:buNone/>
            </a:pPr>
            <a:endParaRPr sz="1200">
              <a:solidFill>
                <a:schemeClr val="dk1"/>
              </a:solidFill>
              <a:latin typeface="Poppins Light"/>
              <a:ea typeface="Poppins Light"/>
              <a:cs typeface="Poppins Light"/>
              <a:sym typeface="Poppins Light"/>
            </a:endParaRPr>
          </a:p>
          <a:p>
            <a:pPr marL="457200" lvl="0" indent="0" algn="l" rtl="0">
              <a:lnSpc>
                <a:spcPct val="115000"/>
              </a:lnSpc>
              <a:spcBef>
                <a:spcPts val="0"/>
              </a:spcBef>
              <a:spcAft>
                <a:spcPts val="0"/>
              </a:spcAft>
              <a:buNone/>
            </a:pPr>
            <a:endParaRPr sz="1000">
              <a:solidFill>
                <a:schemeClr val="dk1"/>
              </a:solidFill>
              <a:latin typeface="Poppins Light"/>
              <a:ea typeface="Poppins Light"/>
              <a:cs typeface="Poppins Light"/>
              <a:sym typeface="Poppins Light"/>
            </a:endParaRPr>
          </a:p>
          <a:p>
            <a:pPr marL="89999" lvl="0" indent="0" algn="l" rtl="0">
              <a:lnSpc>
                <a:spcPct val="115000"/>
              </a:lnSpc>
              <a:spcBef>
                <a:spcPts val="0"/>
              </a:spcBef>
              <a:spcAft>
                <a:spcPts val="0"/>
              </a:spcAft>
              <a:buNone/>
            </a:pPr>
            <a:endParaRPr sz="1000">
              <a:solidFill>
                <a:schemeClr val="dk1"/>
              </a:solidFill>
              <a:latin typeface="Poppins Light"/>
              <a:ea typeface="Poppins Light"/>
              <a:cs typeface="Poppins Light"/>
              <a:sym typeface="Poppins Light"/>
            </a:endParaRPr>
          </a:p>
        </p:txBody>
      </p:sp>
      <p:pic>
        <p:nvPicPr>
          <p:cNvPr id="286" name="Google Shape;286;p42"/>
          <p:cNvPicPr preferRelativeResize="0"/>
          <p:nvPr/>
        </p:nvPicPr>
        <p:blipFill rotWithShape="1">
          <a:blip r:embed="rId4">
            <a:alphaModFix/>
          </a:blip>
          <a:srcRect t="3910"/>
          <a:stretch/>
        </p:blipFill>
        <p:spPr>
          <a:xfrm>
            <a:off x="670975" y="1531425"/>
            <a:ext cx="6682852" cy="3612076"/>
          </a:xfrm>
          <a:prstGeom prst="rect">
            <a:avLst/>
          </a:prstGeom>
          <a:noFill/>
          <a:ln>
            <a:noFill/>
          </a:ln>
        </p:spPr>
      </p:pic>
    </p:spTree>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290"/>
        <p:cNvGrpSpPr/>
        <p:nvPr/>
      </p:nvGrpSpPr>
      <p:grpSpPr>
        <a:xfrm>
          <a:off x="0" y="0"/>
          <a:ext cx="0" cy="0"/>
          <a:chOff x="0" y="0"/>
          <a:chExt cx="0" cy="0"/>
        </a:xfrm>
      </p:grpSpPr>
      <p:sp>
        <p:nvSpPr>
          <p:cNvPr id="291" name="Google Shape;291;p43"/>
          <p:cNvSpPr txBox="1"/>
          <p:nvPr/>
        </p:nvSpPr>
        <p:spPr>
          <a:xfrm>
            <a:off x="77000" y="81750"/>
            <a:ext cx="8993100" cy="4256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fr" sz="1800" b="1">
                <a:solidFill>
                  <a:schemeClr val="dk2"/>
                </a:solidFill>
                <a:latin typeface="Poppins"/>
                <a:ea typeface="Poppins"/>
                <a:cs typeface="Poppins"/>
                <a:sym typeface="Poppins"/>
              </a:rPr>
              <a:t>Des coopérations prometteuses, à approfondir</a:t>
            </a:r>
            <a:endParaRPr sz="800" b="1">
              <a:solidFill>
                <a:schemeClr val="dk1"/>
              </a:solidFill>
              <a:latin typeface="Poppins"/>
              <a:ea typeface="Poppins"/>
              <a:cs typeface="Poppins"/>
              <a:sym typeface="Poppins"/>
            </a:endParaRPr>
          </a:p>
          <a:p>
            <a:pPr marL="457200" lvl="0" indent="-311150" algn="l" rtl="0">
              <a:lnSpc>
                <a:spcPct val="115000"/>
              </a:lnSpc>
              <a:spcBef>
                <a:spcPts val="0"/>
              </a:spcBef>
              <a:spcAft>
                <a:spcPts val="0"/>
              </a:spcAft>
              <a:buClr>
                <a:schemeClr val="dk1"/>
              </a:buClr>
              <a:buSzPts val="1300"/>
              <a:buFont typeface="Poppins Light"/>
              <a:buChar char="●"/>
            </a:pPr>
            <a:r>
              <a:rPr lang="fr" sz="1300">
                <a:solidFill>
                  <a:schemeClr val="dk1"/>
                </a:solidFill>
                <a:latin typeface="Poppins Light"/>
                <a:ea typeface="Poppins Light"/>
                <a:cs typeface="Poppins Light"/>
                <a:sym typeface="Poppins Light"/>
              </a:rPr>
              <a:t>Entre société civile, organismes anti-corruption, force de l’ordre, MEDD et justice (Ex : trafics de tortues)</a:t>
            </a:r>
            <a:endParaRPr sz="1300">
              <a:solidFill>
                <a:schemeClr val="dk1"/>
              </a:solidFill>
              <a:latin typeface="Poppins Light"/>
              <a:ea typeface="Poppins Light"/>
              <a:cs typeface="Poppins Light"/>
              <a:sym typeface="Poppins Light"/>
            </a:endParaRPr>
          </a:p>
          <a:p>
            <a:pPr marL="457200" lvl="0" indent="0" algn="l" rtl="0">
              <a:lnSpc>
                <a:spcPct val="115000"/>
              </a:lnSpc>
              <a:spcBef>
                <a:spcPts val="0"/>
              </a:spcBef>
              <a:spcAft>
                <a:spcPts val="0"/>
              </a:spcAft>
              <a:buNone/>
            </a:pPr>
            <a:endParaRPr sz="1200">
              <a:solidFill>
                <a:schemeClr val="dk1"/>
              </a:solidFill>
              <a:latin typeface="Poppins Light"/>
              <a:ea typeface="Poppins Light"/>
              <a:cs typeface="Poppins Light"/>
              <a:sym typeface="Poppins Light"/>
            </a:endParaRPr>
          </a:p>
          <a:p>
            <a:pPr marL="457200" lvl="0" indent="0" algn="l" rtl="0">
              <a:lnSpc>
                <a:spcPct val="115000"/>
              </a:lnSpc>
              <a:spcBef>
                <a:spcPts val="0"/>
              </a:spcBef>
              <a:spcAft>
                <a:spcPts val="0"/>
              </a:spcAft>
              <a:buNone/>
            </a:pPr>
            <a:endParaRPr sz="1000">
              <a:solidFill>
                <a:schemeClr val="dk1"/>
              </a:solidFill>
              <a:latin typeface="Poppins Light"/>
              <a:ea typeface="Poppins Light"/>
              <a:cs typeface="Poppins Light"/>
              <a:sym typeface="Poppins Light"/>
            </a:endParaRPr>
          </a:p>
          <a:p>
            <a:pPr marL="89999" lvl="0" indent="0" algn="l" rtl="0">
              <a:lnSpc>
                <a:spcPct val="115000"/>
              </a:lnSpc>
              <a:spcBef>
                <a:spcPts val="0"/>
              </a:spcBef>
              <a:spcAft>
                <a:spcPts val="0"/>
              </a:spcAft>
              <a:buNone/>
            </a:pPr>
            <a:endParaRPr sz="1000">
              <a:solidFill>
                <a:schemeClr val="dk1"/>
              </a:solidFill>
              <a:latin typeface="Poppins Light"/>
              <a:ea typeface="Poppins Light"/>
              <a:cs typeface="Poppins Light"/>
              <a:sym typeface="Poppins Light"/>
            </a:endParaRPr>
          </a:p>
        </p:txBody>
      </p:sp>
      <p:pic>
        <p:nvPicPr>
          <p:cNvPr id="292" name="Google Shape;292;p43"/>
          <p:cNvPicPr preferRelativeResize="0"/>
          <p:nvPr/>
        </p:nvPicPr>
        <p:blipFill>
          <a:blip r:embed="rId3">
            <a:alphaModFix/>
          </a:blip>
          <a:stretch>
            <a:fillRect/>
          </a:stretch>
        </p:blipFill>
        <p:spPr>
          <a:xfrm>
            <a:off x="619725" y="920725"/>
            <a:ext cx="5989100" cy="4222776"/>
          </a:xfrm>
          <a:prstGeom prst="rect">
            <a:avLst/>
          </a:prstGeom>
          <a:noFill/>
          <a:ln>
            <a:noFill/>
          </a:ln>
        </p:spPr>
      </p:pic>
    </p:spTree>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296"/>
        <p:cNvGrpSpPr/>
        <p:nvPr/>
      </p:nvGrpSpPr>
      <p:grpSpPr>
        <a:xfrm>
          <a:off x="0" y="0"/>
          <a:ext cx="0" cy="0"/>
          <a:chOff x="0" y="0"/>
          <a:chExt cx="0" cy="0"/>
        </a:xfrm>
      </p:grpSpPr>
      <p:sp>
        <p:nvSpPr>
          <p:cNvPr id="297" name="Google Shape;297;p44"/>
          <p:cNvSpPr txBox="1"/>
          <p:nvPr/>
        </p:nvSpPr>
        <p:spPr>
          <a:xfrm>
            <a:off x="77000" y="81750"/>
            <a:ext cx="8993100" cy="4543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fr" sz="1800" b="1">
                <a:solidFill>
                  <a:schemeClr val="dk2"/>
                </a:solidFill>
                <a:latin typeface="Poppins"/>
                <a:ea typeface="Poppins"/>
                <a:cs typeface="Poppins"/>
                <a:sym typeface="Poppins"/>
              </a:rPr>
              <a:t>De nombreux acteurs mobilisés </a:t>
            </a:r>
            <a:br>
              <a:rPr lang="fr" sz="1800">
                <a:solidFill>
                  <a:schemeClr val="dk2"/>
                </a:solidFill>
                <a:latin typeface="Poppins Light"/>
                <a:ea typeface="Poppins Light"/>
                <a:cs typeface="Poppins Light"/>
                <a:sym typeface="Poppins Light"/>
              </a:rPr>
            </a:br>
            <a:endParaRPr sz="1100">
              <a:solidFill>
                <a:schemeClr val="dk1"/>
              </a:solidFill>
              <a:latin typeface="Poppins Light"/>
              <a:ea typeface="Poppins Light"/>
              <a:cs typeface="Poppins Light"/>
              <a:sym typeface="Poppins Light"/>
            </a:endParaRPr>
          </a:p>
          <a:p>
            <a:pPr marL="457200" lvl="0" indent="-323850" algn="l" rtl="0">
              <a:lnSpc>
                <a:spcPct val="115000"/>
              </a:lnSpc>
              <a:spcBef>
                <a:spcPts val="0"/>
              </a:spcBef>
              <a:spcAft>
                <a:spcPts val="0"/>
              </a:spcAft>
              <a:buClr>
                <a:schemeClr val="dk1"/>
              </a:buClr>
              <a:buSzPts val="1500"/>
              <a:buFont typeface="Poppins Light"/>
              <a:buChar char="●"/>
            </a:pPr>
            <a:r>
              <a:rPr lang="fr" sz="1500">
                <a:solidFill>
                  <a:schemeClr val="dk1"/>
                </a:solidFill>
                <a:latin typeface="Poppins Light"/>
                <a:ea typeface="Poppins Light"/>
                <a:cs typeface="Poppins Light"/>
                <a:sym typeface="Poppins Light"/>
              </a:rPr>
              <a:t>ONGs </a:t>
            </a:r>
            <a:endParaRPr sz="1500">
              <a:solidFill>
                <a:schemeClr val="dk1"/>
              </a:solidFill>
              <a:latin typeface="Poppins Light"/>
              <a:ea typeface="Poppins Light"/>
              <a:cs typeface="Poppins Light"/>
              <a:sym typeface="Poppins Light"/>
            </a:endParaRPr>
          </a:p>
          <a:p>
            <a:pPr marL="914400" lvl="1" indent="-298450" algn="l" rtl="0">
              <a:lnSpc>
                <a:spcPct val="115000"/>
              </a:lnSpc>
              <a:spcBef>
                <a:spcPts val="0"/>
              </a:spcBef>
              <a:spcAft>
                <a:spcPts val="0"/>
              </a:spcAft>
              <a:buClr>
                <a:schemeClr val="dk1"/>
              </a:buClr>
              <a:buSzPts val="1100"/>
              <a:buFont typeface="Poppins Light"/>
              <a:buChar char="○"/>
            </a:pPr>
            <a:r>
              <a:rPr lang="fr" sz="1100">
                <a:solidFill>
                  <a:schemeClr val="dk1"/>
                </a:solidFill>
                <a:latin typeface="Poppins Light"/>
                <a:ea typeface="Poppins Light"/>
                <a:cs typeface="Poppins Light"/>
                <a:sym typeface="Poppins Light"/>
              </a:rPr>
              <a:t>Ex : WWF, WCS, CI, Fanamby, Blue ventures, MBG, Durell, et les nombreuses structures locales</a:t>
            </a:r>
            <a:br>
              <a:rPr lang="fr" sz="1000">
                <a:solidFill>
                  <a:schemeClr val="dk1"/>
                </a:solidFill>
                <a:latin typeface="Poppins Light"/>
                <a:ea typeface="Poppins Light"/>
                <a:cs typeface="Poppins Light"/>
                <a:sym typeface="Poppins Light"/>
              </a:rPr>
            </a:br>
            <a:endParaRPr sz="1000">
              <a:solidFill>
                <a:schemeClr val="dk1"/>
              </a:solidFill>
              <a:latin typeface="Poppins Light"/>
              <a:ea typeface="Poppins Light"/>
              <a:cs typeface="Poppins Light"/>
              <a:sym typeface="Poppins Light"/>
            </a:endParaRPr>
          </a:p>
          <a:p>
            <a:pPr marL="457200" lvl="0" indent="-323850" algn="l" rtl="0">
              <a:lnSpc>
                <a:spcPct val="115000"/>
              </a:lnSpc>
              <a:spcBef>
                <a:spcPts val="0"/>
              </a:spcBef>
              <a:spcAft>
                <a:spcPts val="0"/>
              </a:spcAft>
              <a:buClr>
                <a:schemeClr val="dk1"/>
              </a:buClr>
              <a:buSzPts val="1500"/>
              <a:buFont typeface="Poppins Light"/>
              <a:buChar char="●"/>
            </a:pPr>
            <a:r>
              <a:rPr lang="fr" sz="1500">
                <a:solidFill>
                  <a:schemeClr val="dk1"/>
                </a:solidFill>
                <a:latin typeface="Poppins Light"/>
                <a:ea typeface="Poppins Light"/>
                <a:cs typeface="Poppins Light"/>
                <a:sym typeface="Poppins Light"/>
              </a:rPr>
              <a:t>Acteurs académiques et scientifiques </a:t>
            </a:r>
            <a:endParaRPr sz="1200">
              <a:solidFill>
                <a:schemeClr val="dk1"/>
              </a:solidFill>
              <a:latin typeface="Poppins Light"/>
              <a:ea typeface="Poppins Light"/>
              <a:cs typeface="Poppins Light"/>
              <a:sym typeface="Poppins Light"/>
            </a:endParaRPr>
          </a:p>
          <a:p>
            <a:pPr marL="914400" lvl="1" indent="-298450" algn="l" rtl="0">
              <a:lnSpc>
                <a:spcPct val="115000"/>
              </a:lnSpc>
              <a:spcBef>
                <a:spcPts val="0"/>
              </a:spcBef>
              <a:spcAft>
                <a:spcPts val="0"/>
              </a:spcAft>
              <a:buClr>
                <a:schemeClr val="dk1"/>
              </a:buClr>
              <a:buSzPts val="1100"/>
              <a:buFont typeface="Poppins Light"/>
              <a:buChar char="○"/>
            </a:pPr>
            <a:r>
              <a:rPr lang="fr" sz="1100">
                <a:solidFill>
                  <a:schemeClr val="dk1"/>
                </a:solidFill>
                <a:latin typeface="Poppins Light"/>
                <a:ea typeface="Poppins Light"/>
                <a:cs typeface="Poppins Light"/>
                <a:sym typeface="Poppins Light"/>
              </a:rPr>
              <a:t>Cirad, IRD, Fofifa, Institut Halieutique et des Sciences Marines (IHSM), Universités...</a:t>
            </a:r>
            <a:endParaRPr sz="1100">
              <a:solidFill>
                <a:schemeClr val="dk1"/>
              </a:solidFill>
              <a:latin typeface="Poppins Light"/>
              <a:ea typeface="Poppins Light"/>
              <a:cs typeface="Poppins Light"/>
              <a:sym typeface="Poppins Light"/>
            </a:endParaRPr>
          </a:p>
          <a:p>
            <a:pPr marL="914400" lvl="1" indent="-298450" algn="l" rtl="0">
              <a:lnSpc>
                <a:spcPct val="115000"/>
              </a:lnSpc>
              <a:spcBef>
                <a:spcPts val="0"/>
              </a:spcBef>
              <a:spcAft>
                <a:spcPts val="0"/>
              </a:spcAft>
              <a:buClr>
                <a:schemeClr val="dk1"/>
              </a:buClr>
              <a:buSzPts val="1100"/>
              <a:buFont typeface="Poppins Light"/>
              <a:buChar char="○"/>
            </a:pPr>
            <a:r>
              <a:rPr lang="fr" sz="1100">
                <a:solidFill>
                  <a:schemeClr val="dk1"/>
                </a:solidFill>
                <a:latin typeface="Poppins Light"/>
                <a:ea typeface="Poppins Light"/>
                <a:cs typeface="Poppins Light"/>
                <a:sym typeface="Poppins Light"/>
              </a:rPr>
              <a:t>Des techniques innovantes en conservation</a:t>
            </a:r>
            <a:endParaRPr sz="1100">
              <a:solidFill>
                <a:schemeClr val="dk1"/>
              </a:solidFill>
              <a:latin typeface="Poppins Light"/>
              <a:ea typeface="Poppins Light"/>
              <a:cs typeface="Poppins Light"/>
              <a:sym typeface="Poppins Light"/>
            </a:endParaRPr>
          </a:p>
          <a:p>
            <a:pPr marL="1371600" lvl="2" indent="-298450" algn="l" rtl="0">
              <a:lnSpc>
                <a:spcPct val="115000"/>
              </a:lnSpc>
              <a:spcBef>
                <a:spcPts val="0"/>
              </a:spcBef>
              <a:spcAft>
                <a:spcPts val="0"/>
              </a:spcAft>
              <a:buClr>
                <a:schemeClr val="dk1"/>
              </a:buClr>
              <a:buSzPts val="1100"/>
              <a:buFont typeface="Poppins Light"/>
              <a:buChar char="■"/>
            </a:pPr>
            <a:r>
              <a:rPr lang="fr" sz="1100">
                <a:solidFill>
                  <a:schemeClr val="dk1"/>
                </a:solidFill>
                <a:latin typeface="Poppins Light"/>
                <a:ea typeface="Poppins Light"/>
                <a:cs typeface="Poppins Light"/>
                <a:sym typeface="Poppins Light"/>
              </a:rPr>
              <a:t>Plateforme de suivi des écosystèmes par satellite</a:t>
            </a:r>
            <a:endParaRPr sz="1100">
              <a:solidFill>
                <a:schemeClr val="dk1"/>
              </a:solidFill>
              <a:latin typeface="Poppins Light"/>
              <a:ea typeface="Poppins Light"/>
              <a:cs typeface="Poppins Light"/>
              <a:sym typeface="Poppins Light"/>
            </a:endParaRPr>
          </a:p>
          <a:p>
            <a:pPr marL="1371600" lvl="2" indent="-298450" algn="l" rtl="0">
              <a:lnSpc>
                <a:spcPct val="115000"/>
              </a:lnSpc>
              <a:spcBef>
                <a:spcPts val="0"/>
              </a:spcBef>
              <a:spcAft>
                <a:spcPts val="0"/>
              </a:spcAft>
              <a:buClr>
                <a:schemeClr val="dk1"/>
              </a:buClr>
              <a:buSzPts val="1100"/>
              <a:buFont typeface="Poppins Light"/>
              <a:buChar char="■"/>
            </a:pPr>
            <a:r>
              <a:rPr lang="fr" sz="1100">
                <a:solidFill>
                  <a:schemeClr val="dk1"/>
                </a:solidFill>
                <a:latin typeface="Poppins Light"/>
                <a:ea typeface="Poppins Light"/>
                <a:cs typeface="Poppins Light"/>
                <a:sym typeface="Poppins Light"/>
              </a:rPr>
              <a:t>Projet IRD de développement d’un pôle de compétence en observation de la Terre. </a:t>
            </a:r>
            <a:br>
              <a:rPr lang="fr" sz="1100">
                <a:solidFill>
                  <a:schemeClr val="dk1"/>
                </a:solidFill>
                <a:latin typeface="Poppins Light"/>
                <a:ea typeface="Poppins Light"/>
                <a:cs typeface="Poppins Light"/>
                <a:sym typeface="Poppins Light"/>
              </a:rPr>
            </a:br>
            <a:r>
              <a:rPr lang="fr" sz="1100">
                <a:solidFill>
                  <a:schemeClr val="dk1"/>
                </a:solidFill>
                <a:latin typeface="Poppins Light"/>
                <a:ea typeface="Poppins Light"/>
                <a:cs typeface="Poppins Light"/>
                <a:sym typeface="Poppins Light"/>
              </a:rPr>
              <a:t>Exemple : suivi des mangroves par satellite, depuis 2023</a:t>
            </a:r>
            <a:endParaRPr sz="1200">
              <a:solidFill>
                <a:schemeClr val="dk1"/>
              </a:solidFill>
              <a:latin typeface="Poppins Light"/>
              <a:ea typeface="Poppins Light"/>
              <a:cs typeface="Poppins Light"/>
              <a:sym typeface="Poppins Light"/>
            </a:endParaRPr>
          </a:p>
          <a:p>
            <a:pPr marL="457200" lvl="0" indent="0" algn="l" rtl="0">
              <a:lnSpc>
                <a:spcPct val="115000"/>
              </a:lnSpc>
              <a:spcBef>
                <a:spcPts val="0"/>
              </a:spcBef>
              <a:spcAft>
                <a:spcPts val="0"/>
              </a:spcAft>
              <a:buNone/>
            </a:pPr>
            <a:endParaRPr sz="1000">
              <a:solidFill>
                <a:schemeClr val="dk1"/>
              </a:solidFill>
              <a:latin typeface="Poppins Light"/>
              <a:ea typeface="Poppins Light"/>
              <a:cs typeface="Poppins Light"/>
              <a:sym typeface="Poppins Light"/>
            </a:endParaRPr>
          </a:p>
          <a:p>
            <a:pPr marL="457200" lvl="0" indent="-323850" algn="l" rtl="0">
              <a:lnSpc>
                <a:spcPct val="115000"/>
              </a:lnSpc>
              <a:spcBef>
                <a:spcPts val="0"/>
              </a:spcBef>
              <a:spcAft>
                <a:spcPts val="0"/>
              </a:spcAft>
              <a:buClr>
                <a:schemeClr val="dk1"/>
              </a:buClr>
              <a:buSzPts val="1500"/>
              <a:buFont typeface="Poppins Light"/>
              <a:buChar char="●"/>
            </a:pPr>
            <a:r>
              <a:rPr lang="fr" sz="1500">
                <a:solidFill>
                  <a:schemeClr val="dk1"/>
                </a:solidFill>
                <a:latin typeface="Poppins Light"/>
                <a:ea typeface="Poppins Light"/>
                <a:cs typeface="Poppins Light"/>
                <a:sym typeface="Poppins Light"/>
              </a:rPr>
              <a:t>Rôle croissant du secteur privé. Soutien aux entreprises sociales, start-ups, PMEs.</a:t>
            </a:r>
            <a:endParaRPr sz="1500">
              <a:solidFill>
                <a:schemeClr val="dk1"/>
              </a:solidFill>
              <a:latin typeface="Poppins Light"/>
              <a:ea typeface="Poppins Light"/>
              <a:cs typeface="Poppins Light"/>
              <a:sym typeface="Poppins Light"/>
            </a:endParaRPr>
          </a:p>
          <a:p>
            <a:pPr marL="914400" lvl="1" indent="-304800" algn="l" rtl="0">
              <a:lnSpc>
                <a:spcPct val="115000"/>
              </a:lnSpc>
              <a:spcBef>
                <a:spcPts val="0"/>
              </a:spcBef>
              <a:spcAft>
                <a:spcPts val="0"/>
              </a:spcAft>
              <a:buClr>
                <a:schemeClr val="dk1"/>
              </a:buClr>
              <a:buSzPts val="1200"/>
              <a:buFont typeface="Poppins Light"/>
              <a:buChar char="○"/>
            </a:pPr>
            <a:r>
              <a:rPr lang="fr" sz="1100">
                <a:solidFill>
                  <a:schemeClr val="dk1"/>
                </a:solidFill>
                <a:latin typeface="Poppins Light"/>
                <a:ea typeface="Poppins Light"/>
                <a:cs typeface="Poppins Light"/>
                <a:sym typeface="Poppins Light"/>
              </a:rPr>
              <a:t>Ex : Miarakap, Varuna, MBCF, CEPF, etc</a:t>
            </a:r>
            <a:br>
              <a:rPr lang="fr" sz="1100">
                <a:solidFill>
                  <a:schemeClr val="dk1"/>
                </a:solidFill>
                <a:latin typeface="Poppins Light"/>
                <a:ea typeface="Poppins Light"/>
                <a:cs typeface="Poppins Light"/>
                <a:sym typeface="Poppins Light"/>
              </a:rPr>
            </a:br>
            <a:endParaRPr sz="1100">
              <a:solidFill>
                <a:schemeClr val="dk1"/>
              </a:solidFill>
              <a:latin typeface="Poppins Light"/>
              <a:ea typeface="Poppins Light"/>
              <a:cs typeface="Poppins Light"/>
              <a:sym typeface="Poppins Light"/>
            </a:endParaRPr>
          </a:p>
          <a:p>
            <a:pPr marL="457200" lvl="0" indent="-317500" algn="l" rtl="0">
              <a:lnSpc>
                <a:spcPct val="115000"/>
              </a:lnSpc>
              <a:spcBef>
                <a:spcPts val="0"/>
              </a:spcBef>
              <a:spcAft>
                <a:spcPts val="0"/>
              </a:spcAft>
              <a:buClr>
                <a:schemeClr val="dk1"/>
              </a:buClr>
              <a:buSzPts val="1400"/>
              <a:buFont typeface="Poppins Light"/>
              <a:buChar char="●"/>
            </a:pPr>
            <a:r>
              <a:rPr lang="fr" sz="1500">
                <a:solidFill>
                  <a:schemeClr val="dk1"/>
                </a:solidFill>
                <a:latin typeface="Poppins Light"/>
                <a:ea typeface="Poppins Light"/>
                <a:cs typeface="Poppins Light"/>
                <a:sym typeface="Poppins Light"/>
              </a:rPr>
              <a:t>Renforcement de la société civile depuis 15 ans, avec une accélération</a:t>
            </a:r>
            <a:r>
              <a:rPr lang="fr">
                <a:solidFill>
                  <a:schemeClr val="dk1"/>
                </a:solidFill>
                <a:latin typeface="Poppins Light"/>
                <a:ea typeface="Poppins Light"/>
                <a:cs typeface="Poppins Light"/>
                <a:sym typeface="Poppins Light"/>
              </a:rPr>
              <a:t> : </a:t>
            </a:r>
            <a:endParaRPr sz="1100">
              <a:solidFill>
                <a:schemeClr val="dk1"/>
              </a:solidFill>
              <a:latin typeface="Poppins Light"/>
              <a:ea typeface="Poppins Light"/>
              <a:cs typeface="Poppins Light"/>
              <a:sym typeface="Poppins Light"/>
            </a:endParaRPr>
          </a:p>
          <a:p>
            <a:pPr marL="914400" lvl="1" indent="-298450" algn="l" rtl="0">
              <a:lnSpc>
                <a:spcPct val="115000"/>
              </a:lnSpc>
              <a:spcBef>
                <a:spcPts val="0"/>
              </a:spcBef>
              <a:spcAft>
                <a:spcPts val="0"/>
              </a:spcAft>
              <a:buClr>
                <a:schemeClr val="dk1"/>
              </a:buClr>
              <a:buSzPts val="1100"/>
              <a:buFont typeface="Poppins Light"/>
              <a:buChar char="○"/>
            </a:pPr>
            <a:r>
              <a:rPr lang="fr" sz="1100">
                <a:solidFill>
                  <a:schemeClr val="dk1"/>
                </a:solidFill>
                <a:latin typeface="Poppins Light"/>
                <a:ea typeface="Poppins Light"/>
                <a:cs typeface="Poppins Light"/>
                <a:sym typeface="Poppins Light"/>
              </a:rPr>
              <a:t>Alliance Voahary Gasy </a:t>
            </a:r>
            <a:endParaRPr sz="1100">
              <a:solidFill>
                <a:schemeClr val="dk1"/>
              </a:solidFill>
              <a:latin typeface="Poppins Light"/>
              <a:ea typeface="Poppins Light"/>
              <a:cs typeface="Poppins Light"/>
              <a:sym typeface="Poppins Light"/>
            </a:endParaRPr>
          </a:p>
          <a:p>
            <a:pPr marL="914400" lvl="1" indent="-298450" algn="l" rtl="0">
              <a:lnSpc>
                <a:spcPct val="115000"/>
              </a:lnSpc>
              <a:spcBef>
                <a:spcPts val="0"/>
              </a:spcBef>
              <a:spcAft>
                <a:spcPts val="0"/>
              </a:spcAft>
              <a:buClr>
                <a:schemeClr val="dk1"/>
              </a:buClr>
              <a:buSzPts val="1100"/>
              <a:buFont typeface="Poppins Light"/>
              <a:buChar char="○"/>
            </a:pPr>
            <a:r>
              <a:rPr lang="fr" sz="1100">
                <a:solidFill>
                  <a:schemeClr val="dk1"/>
                </a:solidFill>
                <a:latin typeface="Poppins Light"/>
                <a:ea typeface="Poppins Light"/>
                <a:cs typeface="Poppins Light"/>
                <a:sym typeface="Poppins Light"/>
              </a:rPr>
              <a:t>Réseau Mihari</a:t>
            </a:r>
            <a:endParaRPr sz="1100">
              <a:solidFill>
                <a:schemeClr val="dk1"/>
              </a:solidFill>
              <a:latin typeface="Poppins Light"/>
              <a:ea typeface="Poppins Light"/>
              <a:cs typeface="Poppins Light"/>
              <a:sym typeface="Poppins Light"/>
            </a:endParaRPr>
          </a:p>
          <a:p>
            <a:pPr marL="914400" lvl="1" indent="-298450" algn="l" rtl="0">
              <a:lnSpc>
                <a:spcPct val="115000"/>
              </a:lnSpc>
              <a:spcBef>
                <a:spcPts val="0"/>
              </a:spcBef>
              <a:spcAft>
                <a:spcPts val="0"/>
              </a:spcAft>
              <a:buClr>
                <a:schemeClr val="dk1"/>
              </a:buClr>
              <a:buSzPts val="1100"/>
              <a:buFont typeface="Poppins Light"/>
              <a:buChar char="○"/>
            </a:pPr>
            <a:r>
              <a:rPr lang="fr" sz="1100">
                <a:solidFill>
                  <a:schemeClr val="dk1"/>
                </a:solidFill>
                <a:latin typeface="Poppins Light"/>
                <a:ea typeface="Poppins Light"/>
                <a:cs typeface="Poppins Light"/>
                <a:sym typeface="Poppins Light"/>
              </a:rPr>
              <a:t>Transparency International - Initiative Madagascar</a:t>
            </a:r>
            <a:endParaRPr sz="1100">
              <a:solidFill>
                <a:schemeClr val="dk1"/>
              </a:solidFill>
              <a:latin typeface="Poppins Light"/>
              <a:ea typeface="Poppins Light"/>
              <a:cs typeface="Poppins Light"/>
              <a:sym typeface="Poppins Light"/>
            </a:endParaRPr>
          </a:p>
          <a:p>
            <a:pPr marL="914400" lvl="1" indent="-298450" algn="l" rtl="0">
              <a:lnSpc>
                <a:spcPct val="115000"/>
              </a:lnSpc>
              <a:spcBef>
                <a:spcPts val="0"/>
              </a:spcBef>
              <a:spcAft>
                <a:spcPts val="0"/>
              </a:spcAft>
              <a:buClr>
                <a:schemeClr val="dk1"/>
              </a:buClr>
              <a:buSzPts val="1100"/>
              <a:buFont typeface="Poppins Light"/>
              <a:buChar char="○"/>
            </a:pPr>
            <a:r>
              <a:rPr lang="fr" sz="1100">
                <a:solidFill>
                  <a:schemeClr val="dk1"/>
                </a:solidFill>
                <a:latin typeface="Poppins Light"/>
                <a:ea typeface="Poppins Light"/>
                <a:cs typeface="Poppins Light"/>
                <a:sym typeface="Poppins Light"/>
              </a:rPr>
              <a:t>Initiative Alamino coordonnée par INDRI</a:t>
            </a:r>
            <a:endParaRPr sz="1100">
              <a:solidFill>
                <a:schemeClr val="dk1"/>
              </a:solidFill>
              <a:latin typeface="Poppins Light"/>
              <a:ea typeface="Poppins Light"/>
              <a:cs typeface="Poppins Light"/>
              <a:sym typeface="Poppins Light"/>
            </a:endParaRPr>
          </a:p>
          <a:p>
            <a:pPr marL="914400" lvl="1" indent="-298450" algn="l" rtl="0">
              <a:lnSpc>
                <a:spcPct val="115000"/>
              </a:lnSpc>
              <a:spcBef>
                <a:spcPts val="0"/>
              </a:spcBef>
              <a:spcAft>
                <a:spcPts val="0"/>
              </a:spcAft>
              <a:buClr>
                <a:schemeClr val="dk1"/>
              </a:buClr>
              <a:buSzPts val="1100"/>
              <a:buFont typeface="Poppins Light"/>
              <a:buChar char="○"/>
            </a:pPr>
            <a:r>
              <a:rPr lang="fr" sz="1100">
                <a:solidFill>
                  <a:schemeClr val="dk1"/>
                </a:solidFill>
                <a:latin typeface="Poppins Light"/>
                <a:ea typeface="Poppins Light"/>
                <a:cs typeface="Poppins Light"/>
                <a:sym typeface="Poppins Light"/>
              </a:rPr>
              <a:t>Alliance AIKA : 50 organisations, plus 50 0000 jeunes dans 23 Régions</a:t>
            </a:r>
            <a:endParaRPr sz="1100">
              <a:solidFill>
                <a:schemeClr val="dk1"/>
              </a:solidFill>
              <a:latin typeface="Poppins Light"/>
              <a:ea typeface="Poppins Light"/>
              <a:cs typeface="Poppins Light"/>
              <a:sym typeface="Poppins Light"/>
            </a:endParaRPr>
          </a:p>
          <a:p>
            <a:pPr marL="914400" lvl="1" indent="-298450" algn="l" rtl="0">
              <a:lnSpc>
                <a:spcPct val="115000"/>
              </a:lnSpc>
              <a:spcBef>
                <a:spcPts val="0"/>
              </a:spcBef>
              <a:spcAft>
                <a:spcPts val="0"/>
              </a:spcAft>
              <a:buClr>
                <a:schemeClr val="dk1"/>
              </a:buClr>
              <a:buSzPts val="1100"/>
              <a:buFont typeface="Poppins Light"/>
              <a:buChar char="○"/>
            </a:pPr>
            <a:r>
              <a:rPr lang="fr" sz="1100">
                <a:solidFill>
                  <a:schemeClr val="dk1"/>
                </a:solidFill>
                <a:latin typeface="Poppins Light"/>
                <a:ea typeface="Poppins Light"/>
                <a:cs typeface="Poppins Light"/>
                <a:sym typeface="Poppins Light"/>
              </a:rPr>
              <a:t>…</a:t>
            </a:r>
            <a:endParaRPr sz="1100">
              <a:solidFill>
                <a:schemeClr val="dk1"/>
              </a:solidFill>
              <a:latin typeface="Poppins Light"/>
              <a:ea typeface="Poppins Light"/>
              <a:cs typeface="Poppins Light"/>
              <a:sym typeface="Poppins Light"/>
            </a:endParaRPr>
          </a:p>
          <a:p>
            <a:pPr marL="914400" lvl="0" indent="0" algn="l" rtl="0">
              <a:lnSpc>
                <a:spcPct val="115000"/>
              </a:lnSpc>
              <a:spcBef>
                <a:spcPts val="0"/>
              </a:spcBef>
              <a:spcAft>
                <a:spcPts val="0"/>
              </a:spcAft>
              <a:buNone/>
            </a:pPr>
            <a:endParaRPr sz="1100">
              <a:solidFill>
                <a:schemeClr val="dk1"/>
              </a:solidFill>
              <a:latin typeface="Poppins Light"/>
              <a:ea typeface="Poppins Light"/>
              <a:cs typeface="Poppins Light"/>
              <a:sym typeface="Poppins Light"/>
            </a:endParaRPr>
          </a:p>
          <a:p>
            <a:pPr marL="0" lvl="0" indent="0" algn="l" rtl="0">
              <a:lnSpc>
                <a:spcPct val="115000"/>
              </a:lnSpc>
              <a:spcBef>
                <a:spcPts val="0"/>
              </a:spcBef>
              <a:spcAft>
                <a:spcPts val="0"/>
              </a:spcAft>
              <a:buNone/>
            </a:pPr>
            <a:endParaRPr sz="1000">
              <a:solidFill>
                <a:schemeClr val="dk1"/>
              </a:solidFill>
              <a:latin typeface="Poppins Light"/>
              <a:ea typeface="Poppins Light"/>
              <a:cs typeface="Poppins Light"/>
              <a:sym typeface="Poppins Light"/>
            </a:endParaRPr>
          </a:p>
          <a:p>
            <a:pPr marL="914400" lvl="0" indent="0" algn="l" rtl="0">
              <a:lnSpc>
                <a:spcPct val="115000"/>
              </a:lnSpc>
              <a:spcBef>
                <a:spcPts val="0"/>
              </a:spcBef>
              <a:spcAft>
                <a:spcPts val="0"/>
              </a:spcAft>
              <a:buNone/>
            </a:pPr>
            <a:endParaRPr sz="1100">
              <a:solidFill>
                <a:schemeClr val="dk1"/>
              </a:solidFill>
              <a:latin typeface="Poppins Light"/>
              <a:ea typeface="Poppins Light"/>
              <a:cs typeface="Poppins Light"/>
              <a:sym typeface="Poppins Light"/>
            </a:endParaRPr>
          </a:p>
          <a:p>
            <a:pPr marL="0" lvl="0" indent="0" algn="l" rtl="0">
              <a:lnSpc>
                <a:spcPct val="115000"/>
              </a:lnSpc>
              <a:spcBef>
                <a:spcPts val="0"/>
              </a:spcBef>
              <a:spcAft>
                <a:spcPts val="0"/>
              </a:spcAft>
              <a:buNone/>
            </a:pPr>
            <a:endParaRPr sz="1100">
              <a:solidFill>
                <a:schemeClr val="dk1"/>
              </a:solidFill>
              <a:latin typeface="Poppins Light"/>
              <a:ea typeface="Poppins Light"/>
              <a:cs typeface="Poppins Light"/>
              <a:sym typeface="Poppins Light"/>
            </a:endParaRPr>
          </a:p>
          <a:p>
            <a:pPr marL="0" lvl="0" indent="0" algn="l" rtl="0">
              <a:lnSpc>
                <a:spcPct val="115000"/>
              </a:lnSpc>
              <a:spcBef>
                <a:spcPts val="0"/>
              </a:spcBef>
              <a:spcAft>
                <a:spcPts val="0"/>
              </a:spcAft>
              <a:buNone/>
            </a:pPr>
            <a:endParaRPr sz="1000">
              <a:solidFill>
                <a:schemeClr val="dk1"/>
              </a:solidFill>
              <a:latin typeface="Poppins Light"/>
              <a:ea typeface="Poppins Light"/>
              <a:cs typeface="Poppins Light"/>
              <a:sym typeface="Poppins Light"/>
            </a:endParaRPr>
          </a:p>
          <a:p>
            <a:pPr marL="89999" lvl="0" indent="0" algn="l" rtl="0">
              <a:lnSpc>
                <a:spcPct val="115000"/>
              </a:lnSpc>
              <a:spcBef>
                <a:spcPts val="0"/>
              </a:spcBef>
              <a:spcAft>
                <a:spcPts val="0"/>
              </a:spcAft>
              <a:buNone/>
            </a:pPr>
            <a:endParaRPr sz="1000">
              <a:solidFill>
                <a:schemeClr val="dk1"/>
              </a:solidFill>
              <a:latin typeface="Poppins Light"/>
              <a:ea typeface="Poppins Light"/>
              <a:cs typeface="Poppins Light"/>
              <a:sym typeface="Poppins Light"/>
            </a:endParaRPr>
          </a:p>
        </p:txBody>
      </p:sp>
      <p:pic>
        <p:nvPicPr>
          <p:cNvPr id="298" name="Google Shape;298;p44"/>
          <p:cNvPicPr preferRelativeResize="0"/>
          <p:nvPr/>
        </p:nvPicPr>
        <p:blipFill rotWithShape="1">
          <a:blip r:embed="rId3">
            <a:alphaModFix/>
          </a:blip>
          <a:srcRect l="7097" t="9754" b="9697"/>
          <a:stretch/>
        </p:blipFill>
        <p:spPr>
          <a:xfrm>
            <a:off x="7325875" y="3163575"/>
            <a:ext cx="2199125" cy="2071475"/>
          </a:xfrm>
          <a:prstGeom prst="rect">
            <a:avLst/>
          </a:prstGeom>
          <a:noFill/>
          <a:ln>
            <a:noFill/>
          </a:ln>
        </p:spPr>
      </p:pic>
    </p:spTree>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338"/>
        <p:cNvGrpSpPr/>
        <p:nvPr/>
      </p:nvGrpSpPr>
      <p:grpSpPr>
        <a:xfrm>
          <a:off x="0" y="0"/>
          <a:ext cx="0" cy="0"/>
          <a:chOff x="0" y="0"/>
          <a:chExt cx="0" cy="0"/>
        </a:xfrm>
      </p:grpSpPr>
      <p:sp>
        <p:nvSpPr>
          <p:cNvPr id="339" name="Google Shape;339;p49"/>
          <p:cNvSpPr txBox="1">
            <a:spLocks noGrp="1"/>
          </p:cNvSpPr>
          <p:nvPr>
            <p:ph type="title"/>
          </p:nvPr>
        </p:nvSpPr>
        <p:spPr>
          <a:xfrm>
            <a:off x="0" y="150825"/>
            <a:ext cx="9144000" cy="61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SzPts val="1100"/>
              <a:buNone/>
            </a:pPr>
            <a:r>
              <a:rPr lang="fr" sz="3259" b="1">
                <a:solidFill>
                  <a:srgbClr val="FFB81C"/>
                </a:solidFill>
                <a:latin typeface="Poppins"/>
                <a:ea typeface="Poppins"/>
                <a:cs typeface="Poppins"/>
                <a:sym typeface="Poppins"/>
              </a:rPr>
              <a:t>AGENDA DES SOLUTIONS</a:t>
            </a:r>
            <a:endParaRPr sz="3259" b="1">
              <a:solidFill>
                <a:srgbClr val="FFB81C"/>
              </a:solidFill>
              <a:latin typeface="Poppins"/>
              <a:ea typeface="Poppins"/>
              <a:cs typeface="Poppins"/>
              <a:sym typeface="Poppins"/>
            </a:endParaRPr>
          </a:p>
        </p:txBody>
      </p:sp>
      <p:sp>
        <p:nvSpPr>
          <p:cNvPr id="340" name="Google Shape;340;p49"/>
          <p:cNvSpPr/>
          <p:nvPr/>
        </p:nvSpPr>
        <p:spPr>
          <a:xfrm>
            <a:off x="0" y="4054100"/>
            <a:ext cx="9144000" cy="1089300"/>
          </a:xfrm>
          <a:prstGeom prst="rect">
            <a:avLst/>
          </a:prstGeom>
          <a:solidFill>
            <a:srgbClr val="FFFF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341" name="Google Shape;341;p49"/>
          <p:cNvPicPr preferRelativeResize="0"/>
          <p:nvPr/>
        </p:nvPicPr>
        <p:blipFill>
          <a:blip r:embed="rId3">
            <a:alphaModFix/>
          </a:blip>
          <a:stretch>
            <a:fillRect/>
          </a:stretch>
        </p:blipFill>
        <p:spPr>
          <a:xfrm>
            <a:off x="1905000" y="947825"/>
            <a:ext cx="5251338" cy="2953875"/>
          </a:xfrm>
          <a:prstGeom prst="rect">
            <a:avLst/>
          </a:prstGeom>
          <a:noFill/>
          <a:ln>
            <a:noFill/>
          </a:ln>
        </p:spPr>
      </p:pic>
      <p:pic>
        <p:nvPicPr>
          <p:cNvPr id="342" name="Google Shape;342;p49"/>
          <p:cNvPicPr preferRelativeResize="0"/>
          <p:nvPr/>
        </p:nvPicPr>
        <p:blipFill>
          <a:blip r:embed="rId4">
            <a:alphaModFix/>
          </a:blip>
          <a:stretch>
            <a:fillRect/>
          </a:stretch>
        </p:blipFill>
        <p:spPr>
          <a:xfrm>
            <a:off x="3904500" y="4289350"/>
            <a:ext cx="1487225" cy="618800"/>
          </a:xfrm>
          <a:prstGeom prst="rect">
            <a:avLst/>
          </a:prstGeom>
          <a:noFill/>
          <a:ln>
            <a:noFill/>
          </a:ln>
        </p:spPr>
      </p:pic>
      <p:pic>
        <p:nvPicPr>
          <p:cNvPr id="343" name="Google Shape;343;p49"/>
          <p:cNvPicPr preferRelativeResize="0"/>
          <p:nvPr/>
        </p:nvPicPr>
        <p:blipFill>
          <a:blip r:embed="rId5">
            <a:alphaModFix/>
          </a:blip>
          <a:stretch>
            <a:fillRect/>
          </a:stretch>
        </p:blipFill>
        <p:spPr>
          <a:xfrm>
            <a:off x="1779000" y="4021850"/>
            <a:ext cx="1163925" cy="1163925"/>
          </a:xfrm>
          <a:prstGeom prst="rect">
            <a:avLst/>
          </a:prstGeom>
          <a:noFill/>
          <a:ln>
            <a:noFill/>
          </a:ln>
        </p:spPr>
      </p:pic>
      <p:pic>
        <p:nvPicPr>
          <p:cNvPr id="344" name="Google Shape;344;p49"/>
          <p:cNvPicPr preferRelativeResize="0"/>
          <p:nvPr/>
        </p:nvPicPr>
        <p:blipFill>
          <a:blip r:embed="rId6">
            <a:alphaModFix/>
          </a:blip>
          <a:stretch>
            <a:fillRect/>
          </a:stretch>
        </p:blipFill>
        <p:spPr>
          <a:xfrm>
            <a:off x="6668325" y="4098175"/>
            <a:ext cx="858990" cy="1089300"/>
          </a:xfrm>
          <a:prstGeom prst="rect">
            <a:avLst/>
          </a:prstGeom>
          <a:noFill/>
          <a:ln>
            <a:noFill/>
          </a:ln>
        </p:spPr>
      </p:pic>
    </p:spTree>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348"/>
        <p:cNvGrpSpPr/>
        <p:nvPr/>
      </p:nvGrpSpPr>
      <p:grpSpPr>
        <a:xfrm>
          <a:off x="0" y="0"/>
          <a:ext cx="0" cy="0"/>
          <a:chOff x="0" y="0"/>
          <a:chExt cx="0" cy="0"/>
        </a:xfrm>
      </p:grpSpPr>
      <p:sp>
        <p:nvSpPr>
          <p:cNvPr id="349" name="Google Shape;349;p50"/>
          <p:cNvSpPr txBox="1">
            <a:spLocks noGrp="1"/>
          </p:cNvSpPr>
          <p:nvPr>
            <p:ph type="title"/>
          </p:nvPr>
        </p:nvSpPr>
        <p:spPr>
          <a:xfrm>
            <a:off x="3308300" y="2602400"/>
            <a:ext cx="5661300" cy="1239900"/>
          </a:xfrm>
          <a:prstGeom prst="rect">
            <a:avLst/>
          </a:prstGeom>
        </p:spPr>
        <p:txBody>
          <a:bodyPr spcFirstLastPara="1" wrap="square" lIns="91425" tIns="91425" rIns="91425" bIns="91425" anchor="t" anchorCtr="0">
            <a:noAutofit/>
          </a:bodyPr>
          <a:lstStyle/>
          <a:p>
            <a:pPr marL="0" marR="0" lvl="0" indent="0" algn="l" rtl="0">
              <a:lnSpc>
                <a:spcPct val="115000"/>
              </a:lnSpc>
              <a:spcBef>
                <a:spcPts val="0"/>
              </a:spcBef>
              <a:spcAft>
                <a:spcPts val="0"/>
              </a:spcAft>
              <a:buNone/>
            </a:pPr>
            <a:r>
              <a:rPr lang="fr" sz="1960">
                <a:latin typeface="Poppins Light"/>
                <a:ea typeface="Poppins Light"/>
                <a:cs typeface="Poppins Light"/>
                <a:sym typeface="Poppins Light"/>
              </a:rPr>
              <a:t>Koloina Ramaromandray</a:t>
            </a:r>
            <a:endParaRPr sz="1960">
              <a:latin typeface="Poppins Light"/>
              <a:ea typeface="Poppins Light"/>
              <a:cs typeface="Poppins Light"/>
              <a:sym typeface="Poppins Light"/>
            </a:endParaRPr>
          </a:p>
          <a:p>
            <a:pPr marL="0" lvl="0" indent="0" algn="l" rtl="0">
              <a:lnSpc>
                <a:spcPct val="115000"/>
              </a:lnSpc>
              <a:spcBef>
                <a:spcPts val="0"/>
              </a:spcBef>
              <a:spcAft>
                <a:spcPts val="0"/>
              </a:spcAft>
              <a:buClr>
                <a:schemeClr val="dk1"/>
              </a:buClr>
              <a:buSzPts val="1100"/>
              <a:buFont typeface="Arial"/>
              <a:buNone/>
            </a:pPr>
            <a:r>
              <a:rPr lang="fr" sz="1960">
                <a:latin typeface="Poppins Light"/>
                <a:ea typeface="Poppins Light"/>
                <a:cs typeface="Poppins Light"/>
                <a:sym typeface="Poppins Light"/>
              </a:rPr>
              <a:t>Miarakap </a:t>
            </a:r>
            <a:br>
              <a:rPr lang="fr" sz="1960">
                <a:latin typeface="Poppins Light"/>
                <a:ea typeface="Poppins Light"/>
                <a:cs typeface="Poppins Light"/>
                <a:sym typeface="Poppins Light"/>
              </a:rPr>
            </a:br>
            <a:r>
              <a:rPr lang="fr" sz="1960">
                <a:latin typeface="Poppins Light"/>
                <a:ea typeface="Poppins Light"/>
                <a:cs typeface="Poppins Light"/>
                <a:sym typeface="Poppins Light"/>
              </a:rPr>
              <a:t>(Fonds d’investissement à impact)</a:t>
            </a:r>
            <a:r>
              <a:rPr lang="fr" sz="1960">
                <a:solidFill>
                  <a:srgbClr val="FFB81C"/>
                </a:solidFill>
                <a:latin typeface="Poppins Light"/>
                <a:ea typeface="Poppins Light"/>
                <a:cs typeface="Poppins Light"/>
                <a:sym typeface="Poppins Light"/>
              </a:rPr>
              <a:t> </a:t>
            </a:r>
            <a:endParaRPr sz="1960">
              <a:solidFill>
                <a:srgbClr val="FFB81C"/>
              </a:solidFill>
              <a:latin typeface="Poppins Light"/>
              <a:ea typeface="Poppins Light"/>
              <a:cs typeface="Poppins Light"/>
              <a:sym typeface="Poppins Light"/>
            </a:endParaRPr>
          </a:p>
        </p:txBody>
      </p:sp>
      <p:sp>
        <p:nvSpPr>
          <p:cNvPr id="350" name="Google Shape;350;p50"/>
          <p:cNvSpPr txBox="1"/>
          <p:nvPr/>
        </p:nvSpPr>
        <p:spPr>
          <a:xfrm>
            <a:off x="3308300" y="1123450"/>
            <a:ext cx="6199200" cy="1434300"/>
          </a:xfrm>
          <a:prstGeom prst="rect">
            <a:avLst/>
          </a:prstGeom>
          <a:noFill/>
          <a:ln>
            <a:noFill/>
          </a:ln>
        </p:spPr>
        <p:txBody>
          <a:bodyPr spcFirstLastPara="1" wrap="square" lIns="91425" tIns="91425" rIns="91425" bIns="91425" anchor="ctr" anchorCtr="0">
            <a:spAutoFit/>
          </a:bodyPr>
          <a:lstStyle/>
          <a:p>
            <a:pPr marL="0" marR="0" lvl="0" indent="0" algn="l" rtl="0">
              <a:lnSpc>
                <a:spcPct val="115000"/>
              </a:lnSpc>
              <a:spcBef>
                <a:spcPts val="0"/>
              </a:spcBef>
              <a:spcAft>
                <a:spcPts val="0"/>
              </a:spcAft>
              <a:buNone/>
            </a:pPr>
            <a:r>
              <a:rPr lang="fr" sz="2460">
                <a:solidFill>
                  <a:srgbClr val="1155CC"/>
                </a:solidFill>
                <a:latin typeface="Poppins ExtraBold"/>
                <a:ea typeface="Poppins ExtraBold"/>
                <a:cs typeface="Poppins ExtraBold"/>
                <a:sym typeface="Poppins ExtraBold"/>
              </a:rPr>
              <a:t>MITSIRY : CONSERVATION DE LA BIODIVERSITÉ À TRAVERS LES ENTREPRISES </a:t>
            </a:r>
            <a:endParaRPr sz="1960">
              <a:solidFill>
                <a:srgbClr val="1155CC"/>
              </a:solidFill>
              <a:latin typeface="Poppins Light"/>
              <a:ea typeface="Poppins Light"/>
              <a:cs typeface="Poppins Light"/>
              <a:sym typeface="Poppins Light"/>
            </a:endParaRPr>
          </a:p>
        </p:txBody>
      </p:sp>
      <p:pic>
        <p:nvPicPr>
          <p:cNvPr id="351" name="Google Shape;351;p50"/>
          <p:cNvPicPr preferRelativeResize="0"/>
          <p:nvPr/>
        </p:nvPicPr>
        <p:blipFill>
          <a:blip r:embed="rId3">
            <a:alphaModFix/>
          </a:blip>
          <a:stretch>
            <a:fillRect/>
          </a:stretch>
        </p:blipFill>
        <p:spPr>
          <a:xfrm>
            <a:off x="379775" y="2182625"/>
            <a:ext cx="2738927" cy="778250"/>
          </a:xfrm>
          <a:prstGeom prst="rect">
            <a:avLst/>
          </a:prstGeom>
          <a:noFill/>
          <a:ln>
            <a:noFill/>
          </a:ln>
        </p:spPr>
      </p:pic>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120"/>
        <p:cNvGrpSpPr/>
        <p:nvPr/>
      </p:nvGrpSpPr>
      <p:grpSpPr>
        <a:xfrm>
          <a:off x="0" y="0"/>
          <a:ext cx="0" cy="0"/>
          <a:chOff x="0" y="0"/>
          <a:chExt cx="0" cy="0"/>
        </a:xfrm>
      </p:grpSpPr>
      <p:sp>
        <p:nvSpPr>
          <p:cNvPr id="121" name="Google Shape;121;p19"/>
          <p:cNvSpPr txBox="1">
            <a:spLocks noGrp="1"/>
          </p:cNvSpPr>
          <p:nvPr>
            <p:ph type="title"/>
          </p:nvPr>
        </p:nvSpPr>
        <p:spPr>
          <a:xfrm>
            <a:off x="320800" y="172675"/>
            <a:ext cx="8403000" cy="61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fr" sz="1700" b="1">
                <a:latin typeface="Poppins"/>
                <a:ea typeface="Poppins"/>
                <a:cs typeface="Poppins"/>
                <a:sym typeface="Poppins"/>
              </a:rPr>
              <a:t>150 caméléons n’existent qu’à Madagascar (sur 202 espèces mondiales)</a:t>
            </a:r>
            <a:endParaRPr sz="3160">
              <a:latin typeface="Poppins"/>
              <a:ea typeface="Poppins"/>
              <a:cs typeface="Poppins"/>
              <a:sym typeface="Poppins"/>
            </a:endParaRPr>
          </a:p>
        </p:txBody>
      </p:sp>
      <p:pic>
        <p:nvPicPr>
          <p:cNvPr id="122" name="Google Shape;122;p19"/>
          <p:cNvPicPr preferRelativeResize="0"/>
          <p:nvPr/>
        </p:nvPicPr>
        <p:blipFill>
          <a:blip r:embed="rId3">
            <a:alphaModFix/>
          </a:blip>
          <a:stretch>
            <a:fillRect/>
          </a:stretch>
        </p:blipFill>
        <p:spPr>
          <a:xfrm>
            <a:off x="377800" y="743196"/>
            <a:ext cx="7842022" cy="4403475"/>
          </a:xfrm>
          <a:prstGeom prst="rect">
            <a:avLst/>
          </a:prstGeom>
          <a:noFill/>
          <a:ln>
            <a:noFill/>
          </a:ln>
        </p:spPr>
      </p:pic>
    </p:spTree>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355"/>
        <p:cNvGrpSpPr/>
        <p:nvPr/>
      </p:nvGrpSpPr>
      <p:grpSpPr>
        <a:xfrm>
          <a:off x="0" y="0"/>
          <a:ext cx="0" cy="0"/>
          <a:chOff x="0" y="0"/>
          <a:chExt cx="0" cy="0"/>
        </a:xfrm>
      </p:grpSpPr>
      <p:sp>
        <p:nvSpPr>
          <p:cNvPr id="356" name="Google Shape;356;p51"/>
          <p:cNvSpPr txBox="1">
            <a:spLocks noGrp="1"/>
          </p:cNvSpPr>
          <p:nvPr>
            <p:ph type="title"/>
          </p:nvPr>
        </p:nvSpPr>
        <p:spPr>
          <a:xfrm>
            <a:off x="364600" y="517250"/>
            <a:ext cx="5897100" cy="2537400"/>
          </a:xfrm>
          <a:prstGeom prst="rect">
            <a:avLst/>
          </a:prstGeom>
        </p:spPr>
        <p:txBody>
          <a:bodyPr spcFirstLastPara="1" wrap="square" lIns="91425" tIns="91425" rIns="91425" bIns="91425" anchor="t" anchorCtr="0">
            <a:noAutofit/>
          </a:bodyPr>
          <a:lstStyle/>
          <a:p>
            <a:pPr marL="457200" lvl="0" indent="-352425" algn="l" rtl="0">
              <a:lnSpc>
                <a:spcPct val="115000"/>
              </a:lnSpc>
              <a:spcBef>
                <a:spcPts val="0"/>
              </a:spcBef>
              <a:spcAft>
                <a:spcPts val="0"/>
              </a:spcAft>
              <a:buClr>
                <a:srgbClr val="1155CC"/>
              </a:buClr>
              <a:buSzPts val="1950"/>
              <a:buFont typeface="Poppins Light"/>
              <a:buChar char="●"/>
            </a:pPr>
            <a:r>
              <a:rPr lang="fr" sz="1960" b="1">
                <a:solidFill>
                  <a:srgbClr val="1155CC"/>
                </a:solidFill>
                <a:latin typeface="Poppins"/>
                <a:ea typeface="Poppins"/>
                <a:cs typeface="Poppins"/>
                <a:sym typeface="Poppins"/>
              </a:rPr>
              <a:t>S</a:t>
            </a:r>
            <a:r>
              <a:rPr lang="fr" sz="1950" b="1">
                <a:solidFill>
                  <a:srgbClr val="1155CC"/>
                </a:solidFill>
                <a:latin typeface="Poppins"/>
                <a:ea typeface="Poppins"/>
                <a:cs typeface="Poppins"/>
                <a:sym typeface="Poppins"/>
              </a:rPr>
              <a:t>olution apportée : </a:t>
            </a:r>
            <a:endParaRPr sz="1950" b="1">
              <a:solidFill>
                <a:srgbClr val="1155CC"/>
              </a:solidFill>
              <a:latin typeface="Poppins"/>
              <a:ea typeface="Poppins"/>
              <a:cs typeface="Poppins"/>
              <a:sym typeface="Poppins"/>
            </a:endParaRPr>
          </a:p>
          <a:p>
            <a:pPr marL="457200" lvl="0" indent="0" algn="l" rtl="0">
              <a:lnSpc>
                <a:spcPct val="115000"/>
              </a:lnSpc>
              <a:spcBef>
                <a:spcPts val="1000"/>
              </a:spcBef>
              <a:spcAft>
                <a:spcPts val="0"/>
              </a:spcAft>
              <a:buNone/>
            </a:pPr>
            <a:r>
              <a:rPr lang="fr" sz="1300">
                <a:latin typeface="Poppins"/>
                <a:ea typeface="Poppins"/>
                <a:cs typeface="Poppins"/>
                <a:sym typeface="Poppins"/>
              </a:rPr>
              <a:t>Financer et accompagner des start-ups et PME à impact positif sur la biodiversité et sur les communautés locales. </a:t>
            </a:r>
            <a:endParaRPr sz="1300">
              <a:latin typeface="Poppins"/>
              <a:ea typeface="Poppins"/>
              <a:cs typeface="Poppins"/>
              <a:sym typeface="Poppins"/>
            </a:endParaRPr>
          </a:p>
          <a:p>
            <a:pPr marL="457200" lvl="0" indent="0" algn="l" rtl="0">
              <a:lnSpc>
                <a:spcPct val="115000"/>
              </a:lnSpc>
              <a:spcBef>
                <a:spcPts val="1000"/>
              </a:spcBef>
              <a:spcAft>
                <a:spcPts val="0"/>
              </a:spcAft>
              <a:buNone/>
            </a:pPr>
            <a:r>
              <a:rPr lang="fr" sz="1300">
                <a:latin typeface="Poppins"/>
                <a:ea typeface="Poppins"/>
                <a:cs typeface="Poppins"/>
                <a:sym typeface="Poppins"/>
              </a:rPr>
              <a:t>Mettre l’entrepreneuriat au cœur des solutions de conservation.</a:t>
            </a:r>
            <a:r>
              <a:rPr lang="fr" sz="1200">
                <a:latin typeface="Poppins"/>
                <a:ea typeface="Poppins"/>
                <a:cs typeface="Poppins"/>
                <a:sym typeface="Poppins"/>
              </a:rPr>
              <a:t> </a:t>
            </a:r>
            <a:endParaRPr sz="2050">
              <a:solidFill>
                <a:schemeClr val="dk2"/>
              </a:solidFill>
              <a:latin typeface="Poppins Light"/>
              <a:ea typeface="Poppins Light"/>
              <a:cs typeface="Poppins Light"/>
              <a:sym typeface="Poppins Light"/>
            </a:endParaRPr>
          </a:p>
          <a:p>
            <a:pPr marL="0" marR="0" lvl="0" indent="0" algn="l" rtl="0">
              <a:lnSpc>
                <a:spcPct val="115000"/>
              </a:lnSpc>
              <a:spcBef>
                <a:spcPts val="1000"/>
              </a:spcBef>
              <a:spcAft>
                <a:spcPts val="0"/>
              </a:spcAft>
              <a:buNone/>
            </a:pPr>
            <a:endParaRPr sz="1950">
              <a:solidFill>
                <a:srgbClr val="666666"/>
              </a:solidFill>
              <a:latin typeface="Poppins Light"/>
              <a:ea typeface="Poppins Light"/>
              <a:cs typeface="Poppins Light"/>
              <a:sym typeface="Poppins Light"/>
            </a:endParaRPr>
          </a:p>
        </p:txBody>
      </p:sp>
      <p:pic>
        <p:nvPicPr>
          <p:cNvPr id="357" name="Google Shape;357;p51"/>
          <p:cNvPicPr preferRelativeResize="0"/>
          <p:nvPr/>
        </p:nvPicPr>
        <p:blipFill rotWithShape="1">
          <a:blip r:embed="rId3">
            <a:alphaModFix/>
          </a:blip>
          <a:srcRect/>
          <a:stretch/>
        </p:blipFill>
        <p:spPr>
          <a:xfrm>
            <a:off x="6261725" y="256925"/>
            <a:ext cx="2711699" cy="2711699"/>
          </a:xfrm>
          <a:prstGeom prst="rect">
            <a:avLst/>
          </a:prstGeom>
          <a:noFill/>
          <a:ln>
            <a:noFill/>
          </a:ln>
        </p:spPr>
      </p:pic>
      <p:pic>
        <p:nvPicPr>
          <p:cNvPr id="358" name="Google Shape;358;p51"/>
          <p:cNvPicPr preferRelativeResize="0"/>
          <p:nvPr/>
        </p:nvPicPr>
        <p:blipFill>
          <a:blip r:embed="rId4">
            <a:alphaModFix/>
          </a:blip>
          <a:stretch>
            <a:fillRect/>
          </a:stretch>
        </p:blipFill>
        <p:spPr>
          <a:xfrm>
            <a:off x="677225" y="2153375"/>
            <a:ext cx="5459676" cy="2711700"/>
          </a:xfrm>
          <a:prstGeom prst="rect">
            <a:avLst/>
          </a:prstGeom>
          <a:noFill/>
          <a:ln>
            <a:noFill/>
          </a:ln>
        </p:spPr>
      </p:pic>
    </p:spTree>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362"/>
        <p:cNvGrpSpPr/>
        <p:nvPr/>
      </p:nvGrpSpPr>
      <p:grpSpPr>
        <a:xfrm>
          <a:off x="0" y="0"/>
          <a:ext cx="0" cy="0"/>
          <a:chOff x="0" y="0"/>
          <a:chExt cx="0" cy="0"/>
        </a:xfrm>
      </p:grpSpPr>
      <p:sp>
        <p:nvSpPr>
          <p:cNvPr id="363" name="Google Shape;363;p52"/>
          <p:cNvSpPr txBox="1">
            <a:spLocks noGrp="1"/>
          </p:cNvSpPr>
          <p:nvPr>
            <p:ph type="title"/>
          </p:nvPr>
        </p:nvSpPr>
        <p:spPr>
          <a:xfrm>
            <a:off x="451250" y="1530900"/>
            <a:ext cx="5618700" cy="4214700"/>
          </a:xfrm>
          <a:prstGeom prst="rect">
            <a:avLst/>
          </a:prstGeom>
        </p:spPr>
        <p:txBody>
          <a:bodyPr spcFirstLastPara="1" wrap="square" lIns="91425" tIns="91425" rIns="91425" bIns="91425" anchor="t" anchorCtr="0">
            <a:noAutofit/>
          </a:bodyPr>
          <a:lstStyle/>
          <a:p>
            <a:pPr marL="457200" lvl="0" indent="-353060" algn="l" rtl="0">
              <a:lnSpc>
                <a:spcPct val="115000"/>
              </a:lnSpc>
              <a:spcBef>
                <a:spcPts val="0"/>
              </a:spcBef>
              <a:spcAft>
                <a:spcPts val="0"/>
              </a:spcAft>
              <a:buClr>
                <a:srgbClr val="1155CC"/>
              </a:buClr>
              <a:buSzPts val="1960"/>
              <a:buFont typeface="Poppins Light"/>
              <a:buChar char="●"/>
            </a:pPr>
            <a:r>
              <a:rPr lang="fr" sz="1960" b="1">
                <a:solidFill>
                  <a:srgbClr val="1155CC"/>
                </a:solidFill>
                <a:latin typeface="Poppins"/>
                <a:ea typeface="Poppins"/>
                <a:cs typeface="Poppins"/>
                <a:sym typeface="Poppins"/>
              </a:rPr>
              <a:t>⁠Impact et bénéfices :</a:t>
            </a:r>
            <a:r>
              <a:rPr lang="fr" sz="1960">
                <a:solidFill>
                  <a:srgbClr val="1155CC"/>
                </a:solidFill>
                <a:latin typeface="Poppins Light"/>
                <a:ea typeface="Poppins Light"/>
                <a:cs typeface="Poppins Light"/>
                <a:sym typeface="Poppins Light"/>
              </a:rPr>
              <a:t> </a:t>
            </a:r>
            <a:endParaRPr sz="1960">
              <a:solidFill>
                <a:srgbClr val="1155CC"/>
              </a:solidFill>
              <a:latin typeface="Poppins Light"/>
              <a:ea typeface="Poppins Light"/>
              <a:cs typeface="Poppins Light"/>
              <a:sym typeface="Poppins Light"/>
            </a:endParaRPr>
          </a:p>
          <a:p>
            <a:pPr marL="457200" lvl="0" indent="0" algn="l" rtl="0">
              <a:lnSpc>
                <a:spcPct val="115000"/>
              </a:lnSpc>
              <a:spcBef>
                <a:spcPts val="1000"/>
              </a:spcBef>
              <a:spcAft>
                <a:spcPts val="0"/>
              </a:spcAft>
              <a:buNone/>
            </a:pPr>
            <a:r>
              <a:rPr lang="fr" sz="1200">
                <a:latin typeface="Poppins"/>
                <a:ea typeface="Poppins"/>
                <a:cs typeface="Poppins"/>
                <a:sym typeface="Poppins"/>
              </a:rPr>
              <a:t>25 entreprises financées : agriculture, énergie renouvelable, apiculture, agroforesterie, reboisement, protéines à base d’insectes, éducation environnementale, filière agro-écologiques (chocolat, farine de manioc), etc.</a:t>
            </a:r>
            <a:endParaRPr sz="1200">
              <a:latin typeface="Poppins"/>
              <a:ea typeface="Poppins"/>
              <a:cs typeface="Poppins"/>
              <a:sym typeface="Poppins"/>
            </a:endParaRPr>
          </a:p>
          <a:p>
            <a:pPr marL="457200" lvl="0" indent="0" algn="l" rtl="0">
              <a:lnSpc>
                <a:spcPct val="115000"/>
              </a:lnSpc>
              <a:spcBef>
                <a:spcPts val="1000"/>
              </a:spcBef>
              <a:spcAft>
                <a:spcPts val="0"/>
              </a:spcAft>
              <a:buNone/>
            </a:pPr>
            <a:r>
              <a:rPr lang="fr" sz="1200">
                <a:latin typeface="Poppins"/>
                <a:ea typeface="Poppins"/>
                <a:cs typeface="Poppins"/>
                <a:sym typeface="Poppins"/>
              </a:rPr>
              <a:t>Démonstration de modèles qui allient rentabilité financière et solutions environnementales</a:t>
            </a:r>
            <a:endParaRPr sz="1200">
              <a:latin typeface="Poppins"/>
              <a:ea typeface="Poppins"/>
              <a:cs typeface="Poppins"/>
              <a:sym typeface="Poppins"/>
            </a:endParaRPr>
          </a:p>
          <a:p>
            <a:pPr marL="457200" lvl="0" indent="0" algn="l" rtl="0">
              <a:lnSpc>
                <a:spcPct val="115000"/>
              </a:lnSpc>
              <a:spcBef>
                <a:spcPts val="1000"/>
              </a:spcBef>
              <a:spcAft>
                <a:spcPts val="0"/>
              </a:spcAft>
              <a:buNone/>
            </a:pPr>
            <a:r>
              <a:rPr lang="fr" sz="1200">
                <a:latin typeface="Poppins"/>
                <a:ea typeface="Poppins"/>
                <a:cs typeface="Poppins"/>
                <a:sym typeface="Poppins"/>
              </a:rPr>
              <a:t>8 régions d’intervention</a:t>
            </a:r>
            <a:endParaRPr sz="1200">
              <a:latin typeface="Poppins"/>
              <a:ea typeface="Poppins"/>
              <a:cs typeface="Poppins"/>
              <a:sym typeface="Poppins"/>
            </a:endParaRPr>
          </a:p>
          <a:p>
            <a:pPr marL="457200" lvl="0" indent="0" algn="l" rtl="0">
              <a:lnSpc>
                <a:spcPct val="115000"/>
              </a:lnSpc>
              <a:spcBef>
                <a:spcPts val="1000"/>
              </a:spcBef>
              <a:spcAft>
                <a:spcPts val="1000"/>
              </a:spcAft>
              <a:buNone/>
            </a:pPr>
            <a:r>
              <a:rPr lang="fr" sz="1200">
                <a:latin typeface="Poppins"/>
                <a:ea typeface="Poppins"/>
                <a:cs typeface="Poppins"/>
                <a:sym typeface="Poppins"/>
              </a:rPr>
              <a:t>85000 personnes impactées positivement</a:t>
            </a:r>
            <a:endParaRPr sz="2060" b="1">
              <a:solidFill>
                <a:srgbClr val="FFB81C"/>
              </a:solidFill>
              <a:latin typeface="Poppins"/>
              <a:ea typeface="Poppins"/>
              <a:cs typeface="Poppins"/>
              <a:sym typeface="Poppins"/>
            </a:endParaRPr>
          </a:p>
        </p:txBody>
      </p:sp>
      <p:pic>
        <p:nvPicPr>
          <p:cNvPr id="364" name="Google Shape;364;p52"/>
          <p:cNvPicPr preferRelativeResize="0"/>
          <p:nvPr/>
        </p:nvPicPr>
        <p:blipFill rotWithShape="1">
          <a:blip r:embed="rId3">
            <a:alphaModFix/>
          </a:blip>
          <a:srcRect/>
          <a:stretch/>
        </p:blipFill>
        <p:spPr>
          <a:xfrm>
            <a:off x="6232800" y="256925"/>
            <a:ext cx="2588225" cy="2588225"/>
          </a:xfrm>
          <a:prstGeom prst="rect">
            <a:avLst/>
          </a:prstGeom>
          <a:noFill/>
          <a:ln>
            <a:noFill/>
          </a:ln>
        </p:spPr>
      </p:pic>
    </p:spTree>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368"/>
        <p:cNvGrpSpPr/>
        <p:nvPr/>
      </p:nvGrpSpPr>
      <p:grpSpPr>
        <a:xfrm>
          <a:off x="0" y="0"/>
          <a:ext cx="0" cy="0"/>
          <a:chOff x="0" y="0"/>
          <a:chExt cx="0" cy="0"/>
        </a:xfrm>
      </p:grpSpPr>
      <p:sp>
        <p:nvSpPr>
          <p:cNvPr id="369" name="Google Shape;369;p53"/>
          <p:cNvSpPr txBox="1">
            <a:spLocks noGrp="1"/>
          </p:cNvSpPr>
          <p:nvPr>
            <p:ph type="title"/>
          </p:nvPr>
        </p:nvSpPr>
        <p:spPr>
          <a:xfrm>
            <a:off x="546300" y="260550"/>
            <a:ext cx="5543100" cy="2419200"/>
          </a:xfrm>
          <a:prstGeom prst="rect">
            <a:avLst/>
          </a:prstGeom>
        </p:spPr>
        <p:txBody>
          <a:bodyPr spcFirstLastPara="1" wrap="square" lIns="91425" tIns="91425" rIns="91425" bIns="91425" anchor="t" anchorCtr="0">
            <a:noAutofit/>
          </a:bodyPr>
          <a:lstStyle/>
          <a:p>
            <a:pPr marL="457200" lvl="0" indent="-353060" algn="l" rtl="0">
              <a:lnSpc>
                <a:spcPct val="115000"/>
              </a:lnSpc>
              <a:spcBef>
                <a:spcPts val="0"/>
              </a:spcBef>
              <a:spcAft>
                <a:spcPts val="0"/>
              </a:spcAft>
              <a:buClr>
                <a:srgbClr val="1155CC"/>
              </a:buClr>
              <a:buSzPts val="1960"/>
              <a:buFont typeface="Poppins"/>
              <a:buChar char="●"/>
            </a:pPr>
            <a:r>
              <a:rPr lang="fr" sz="1960" b="1">
                <a:solidFill>
                  <a:srgbClr val="1155CC"/>
                </a:solidFill>
                <a:latin typeface="Poppins"/>
                <a:ea typeface="Poppins"/>
                <a:cs typeface="Poppins"/>
                <a:sym typeface="Poppins"/>
              </a:rPr>
              <a:t>Zones d'intervention :</a:t>
            </a:r>
            <a:r>
              <a:rPr lang="fr" sz="1960" b="1">
                <a:solidFill>
                  <a:srgbClr val="FFB81C"/>
                </a:solidFill>
                <a:latin typeface="Poppins"/>
                <a:ea typeface="Poppins"/>
                <a:cs typeface="Poppins"/>
                <a:sym typeface="Poppins"/>
              </a:rPr>
              <a:t> </a:t>
            </a:r>
            <a:br>
              <a:rPr lang="fr" sz="1960" b="1">
                <a:solidFill>
                  <a:srgbClr val="FFB81C"/>
                </a:solidFill>
                <a:latin typeface="Poppins"/>
                <a:ea typeface="Poppins"/>
                <a:cs typeface="Poppins"/>
                <a:sym typeface="Poppins"/>
              </a:rPr>
            </a:br>
            <a:endParaRPr sz="1960" b="1">
              <a:solidFill>
                <a:srgbClr val="FFB81C"/>
              </a:solidFill>
              <a:latin typeface="Poppins"/>
              <a:ea typeface="Poppins"/>
              <a:cs typeface="Poppins"/>
              <a:sym typeface="Poppins"/>
            </a:endParaRPr>
          </a:p>
          <a:p>
            <a:pPr marL="457200" lvl="0" indent="0" algn="l" rtl="0">
              <a:lnSpc>
                <a:spcPct val="115000"/>
              </a:lnSpc>
              <a:spcBef>
                <a:spcPts val="1000"/>
              </a:spcBef>
              <a:spcAft>
                <a:spcPts val="0"/>
              </a:spcAft>
              <a:buNone/>
            </a:pPr>
            <a:endParaRPr sz="1960" b="1">
              <a:solidFill>
                <a:srgbClr val="FFB81C"/>
              </a:solidFill>
              <a:latin typeface="Poppins"/>
              <a:ea typeface="Poppins"/>
              <a:cs typeface="Poppins"/>
              <a:sym typeface="Poppins"/>
            </a:endParaRPr>
          </a:p>
        </p:txBody>
      </p:sp>
      <p:pic>
        <p:nvPicPr>
          <p:cNvPr id="370" name="Google Shape;370;p53"/>
          <p:cNvPicPr preferRelativeResize="0"/>
          <p:nvPr/>
        </p:nvPicPr>
        <p:blipFill>
          <a:blip r:embed="rId3">
            <a:alphaModFix/>
          </a:blip>
          <a:stretch>
            <a:fillRect/>
          </a:stretch>
        </p:blipFill>
        <p:spPr>
          <a:xfrm>
            <a:off x="6466850" y="295975"/>
            <a:ext cx="2348349" cy="2348349"/>
          </a:xfrm>
          <a:prstGeom prst="rect">
            <a:avLst/>
          </a:prstGeom>
          <a:noFill/>
          <a:ln>
            <a:noFill/>
          </a:ln>
        </p:spPr>
      </p:pic>
      <p:pic>
        <p:nvPicPr>
          <p:cNvPr id="371" name="Google Shape;371;p53"/>
          <p:cNvPicPr preferRelativeResize="0"/>
          <p:nvPr/>
        </p:nvPicPr>
        <p:blipFill rotWithShape="1">
          <a:blip r:embed="rId4">
            <a:alphaModFix/>
          </a:blip>
          <a:srcRect l="7014" r="12638"/>
          <a:stretch/>
        </p:blipFill>
        <p:spPr>
          <a:xfrm>
            <a:off x="443300" y="892725"/>
            <a:ext cx="5932075" cy="4157550"/>
          </a:xfrm>
          <a:prstGeom prst="rect">
            <a:avLst/>
          </a:prstGeom>
          <a:noFill/>
          <a:ln>
            <a:noFill/>
          </a:ln>
        </p:spPr>
      </p:pic>
    </p:spTree>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375"/>
        <p:cNvGrpSpPr/>
        <p:nvPr/>
      </p:nvGrpSpPr>
      <p:grpSpPr>
        <a:xfrm>
          <a:off x="0" y="0"/>
          <a:ext cx="0" cy="0"/>
          <a:chOff x="0" y="0"/>
          <a:chExt cx="0" cy="0"/>
        </a:xfrm>
      </p:grpSpPr>
      <p:sp>
        <p:nvSpPr>
          <p:cNvPr id="376" name="Google Shape;376;p54"/>
          <p:cNvSpPr txBox="1">
            <a:spLocks noGrp="1"/>
          </p:cNvSpPr>
          <p:nvPr>
            <p:ph type="title"/>
          </p:nvPr>
        </p:nvSpPr>
        <p:spPr>
          <a:xfrm>
            <a:off x="553275" y="2240850"/>
            <a:ext cx="6767100" cy="2185800"/>
          </a:xfrm>
          <a:prstGeom prst="rect">
            <a:avLst/>
          </a:prstGeom>
        </p:spPr>
        <p:txBody>
          <a:bodyPr spcFirstLastPara="1" wrap="square" lIns="91425" tIns="91425" rIns="91425" bIns="91425" anchor="t" anchorCtr="0">
            <a:noAutofit/>
          </a:bodyPr>
          <a:lstStyle/>
          <a:p>
            <a:pPr marL="457200" lvl="0" indent="-353060" algn="l" rtl="0">
              <a:lnSpc>
                <a:spcPct val="115000"/>
              </a:lnSpc>
              <a:spcBef>
                <a:spcPts val="0"/>
              </a:spcBef>
              <a:spcAft>
                <a:spcPts val="0"/>
              </a:spcAft>
              <a:buClr>
                <a:srgbClr val="1155CC"/>
              </a:buClr>
              <a:buSzPts val="1960"/>
              <a:buFont typeface="Poppins Light"/>
              <a:buChar char="●"/>
            </a:pPr>
            <a:r>
              <a:rPr lang="fr" sz="1960" b="1">
                <a:solidFill>
                  <a:srgbClr val="1155CC"/>
                </a:solidFill>
                <a:latin typeface="Poppins"/>
                <a:ea typeface="Poppins"/>
                <a:cs typeface="Poppins"/>
                <a:sym typeface="Poppins"/>
              </a:rPr>
              <a:t>Soutiens sur l’enjeu biodiversité : </a:t>
            </a:r>
            <a:br>
              <a:rPr lang="fr" sz="1960" b="1">
                <a:solidFill>
                  <a:srgbClr val="FFB81C"/>
                </a:solidFill>
                <a:latin typeface="Poppins"/>
                <a:ea typeface="Poppins"/>
                <a:cs typeface="Poppins"/>
                <a:sym typeface="Poppins"/>
              </a:rPr>
            </a:br>
            <a:r>
              <a:rPr lang="fr" sz="1860">
                <a:latin typeface="Poppins Light"/>
                <a:ea typeface="Poppins Light"/>
                <a:cs typeface="Poppins Light"/>
                <a:sym typeface="Poppins Light"/>
              </a:rPr>
              <a:t>USAID, CEPF</a:t>
            </a:r>
            <a:endParaRPr sz="1860" b="1">
              <a:latin typeface="Poppins"/>
              <a:ea typeface="Poppins"/>
              <a:cs typeface="Poppins"/>
              <a:sym typeface="Poppins"/>
            </a:endParaRPr>
          </a:p>
          <a:p>
            <a:pPr marL="457200" lvl="0" indent="-353060" algn="l" rtl="0">
              <a:lnSpc>
                <a:spcPct val="115000"/>
              </a:lnSpc>
              <a:spcBef>
                <a:spcPts val="1000"/>
              </a:spcBef>
              <a:spcAft>
                <a:spcPts val="0"/>
              </a:spcAft>
              <a:buClr>
                <a:srgbClr val="1155CC"/>
              </a:buClr>
              <a:buSzPts val="1960"/>
              <a:buFont typeface="Poppins Light"/>
              <a:buChar char="●"/>
            </a:pPr>
            <a:r>
              <a:rPr lang="fr" sz="1960" b="1">
                <a:solidFill>
                  <a:srgbClr val="1155CC"/>
                </a:solidFill>
                <a:latin typeface="Poppins"/>
                <a:ea typeface="Poppins"/>
                <a:cs typeface="Poppins"/>
                <a:sym typeface="Poppins"/>
              </a:rPr>
              <a:t>Partenaires techniques sur la biodiversité:</a:t>
            </a:r>
            <a:r>
              <a:rPr lang="fr" sz="1960" b="1">
                <a:solidFill>
                  <a:srgbClr val="FFB81C"/>
                </a:solidFill>
                <a:latin typeface="Poppins"/>
                <a:ea typeface="Poppins"/>
                <a:cs typeface="Poppins"/>
                <a:sym typeface="Poppins"/>
              </a:rPr>
              <a:t> </a:t>
            </a:r>
            <a:br>
              <a:rPr lang="fr" sz="1960" b="1">
                <a:solidFill>
                  <a:srgbClr val="FFB81C"/>
                </a:solidFill>
                <a:latin typeface="Poppins"/>
                <a:ea typeface="Poppins"/>
                <a:cs typeface="Poppins"/>
                <a:sym typeface="Poppins"/>
              </a:rPr>
            </a:br>
            <a:r>
              <a:rPr lang="fr" sz="1860">
                <a:latin typeface="Poppins Light"/>
                <a:ea typeface="Poppins Light"/>
                <a:cs typeface="Poppins Light"/>
                <a:sym typeface="Poppins Light"/>
              </a:rPr>
              <a:t>Kinomé, INDRI, WWF</a:t>
            </a:r>
            <a:endParaRPr sz="1860">
              <a:latin typeface="Poppins Light"/>
              <a:ea typeface="Poppins Light"/>
              <a:cs typeface="Poppins Light"/>
              <a:sym typeface="Poppins Light"/>
            </a:endParaRPr>
          </a:p>
          <a:p>
            <a:pPr marL="0" lvl="0" indent="0" algn="l" rtl="0">
              <a:lnSpc>
                <a:spcPct val="115000"/>
              </a:lnSpc>
              <a:spcBef>
                <a:spcPts val="1000"/>
              </a:spcBef>
              <a:spcAft>
                <a:spcPts val="1000"/>
              </a:spcAft>
              <a:buNone/>
            </a:pPr>
            <a:endParaRPr sz="1960">
              <a:solidFill>
                <a:srgbClr val="666666"/>
              </a:solidFill>
              <a:latin typeface="Poppins Light"/>
              <a:ea typeface="Poppins Light"/>
              <a:cs typeface="Poppins Light"/>
              <a:sym typeface="Poppins Light"/>
            </a:endParaRPr>
          </a:p>
        </p:txBody>
      </p:sp>
      <p:pic>
        <p:nvPicPr>
          <p:cNvPr id="377" name="Google Shape;377;p54"/>
          <p:cNvPicPr preferRelativeResize="0"/>
          <p:nvPr/>
        </p:nvPicPr>
        <p:blipFill rotWithShape="1">
          <a:blip r:embed="rId3">
            <a:alphaModFix/>
          </a:blip>
          <a:srcRect l="7059" r="5351"/>
          <a:stretch/>
        </p:blipFill>
        <p:spPr>
          <a:xfrm>
            <a:off x="6149350" y="-47875"/>
            <a:ext cx="2457451" cy="2805651"/>
          </a:xfrm>
          <a:prstGeom prst="rect">
            <a:avLst/>
          </a:prstGeom>
          <a:noFill/>
          <a:ln>
            <a:noFill/>
          </a:ln>
        </p:spPr>
      </p:pic>
    </p:spTree>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387"/>
        <p:cNvGrpSpPr/>
        <p:nvPr/>
      </p:nvGrpSpPr>
      <p:grpSpPr>
        <a:xfrm>
          <a:off x="0" y="0"/>
          <a:ext cx="0" cy="0"/>
          <a:chOff x="0" y="0"/>
          <a:chExt cx="0" cy="0"/>
        </a:xfrm>
      </p:grpSpPr>
      <p:sp>
        <p:nvSpPr>
          <p:cNvPr id="388" name="Google Shape;388;p56"/>
          <p:cNvSpPr txBox="1">
            <a:spLocks noGrp="1"/>
          </p:cNvSpPr>
          <p:nvPr>
            <p:ph type="title"/>
          </p:nvPr>
        </p:nvSpPr>
        <p:spPr>
          <a:xfrm>
            <a:off x="3297600" y="2627100"/>
            <a:ext cx="5269800" cy="12399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fr" sz="1960">
                <a:latin typeface="Poppins Light"/>
                <a:ea typeface="Poppins Light"/>
                <a:cs typeface="Poppins Light"/>
                <a:sym typeface="Poppins Light"/>
              </a:rPr>
              <a:t>Alain Liva Raharijaona </a:t>
            </a:r>
            <a:endParaRPr sz="1960">
              <a:latin typeface="Poppins Light"/>
              <a:ea typeface="Poppins Light"/>
              <a:cs typeface="Poppins Light"/>
              <a:sym typeface="Poppins Light"/>
            </a:endParaRPr>
          </a:p>
          <a:p>
            <a:pPr marL="0" lvl="0" indent="0" algn="l" rtl="0">
              <a:lnSpc>
                <a:spcPct val="115000"/>
              </a:lnSpc>
              <a:spcBef>
                <a:spcPts val="0"/>
              </a:spcBef>
              <a:spcAft>
                <a:spcPts val="0"/>
              </a:spcAft>
              <a:buClr>
                <a:schemeClr val="dk1"/>
              </a:buClr>
              <a:buSzPts val="1100"/>
              <a:buFont typeface="Arial"/>
              <a:buNone/>
            </a:pPr>
            <a:r>
              <a:rPr lang="fr" sz="1960">
                <a:latin typeface="Poppins Light"/>
                <a:ea typeface="Poppins Light"/>
                <a:cs typeface="Poppins Light"/>
                <a:sym typeface="Poppins Light"/>
              </a:rPr>
              <a:t>Fondation pour les Aires Protégées et la Biodiversité de Madagascar (FAPBM)</a:t>
            </a:r>
            <a:endParaRPr sz="1960">
              <a:latin typeface="Poppins Light"/>
              <a:ea typeface="Poppins Light"/>
              <a:cs typeface="Poppins Light"/>
              <a:sym typeface="Poppins Light"/>
            </a:endParaRPr>
          </a:p>
        </p:txBody>
      </p:sp>
      <p:sp>
        <p:nvSpPr>
          <p:cNvPr id="389" name="Google Shape;389;p56"/>
          <p:cNvSpPr txBox="1"/>
          <p:nvPr/>
        </p:nvSpPr>
        <p:spPr>
          <a:xfrm>
            <a:off x="3297600" y="1276500"/>
            <a:ext cx="6199200" cy="1320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2460">
                <a:solidFill>
                  <a:srgbClr val="1155CC"/>
                </a:solidFill>
                <a:latin typeface="Poppins ExtraBold"/>
                <a:ea typeface="Poppins ExtraBold"/>
                <a:cs typeface="Poppins ExtraBold"/>
                <a:sym typeface="Poppins ExtraBold"/>
              </a:rPr>
              <a:t>PRESERVER LA BIODIVERSITE AU TRAVERS D'UN FONDS DE DOTATION</a:t>
            </a:r>
            <a:endParaRPr sz="2460">
              <a:solidFill>
                <a:srgbClr val="1155CC"/>
              </a:solidFill>
              <a:latin typeface="Poppins ExtraBold"/>
              <a:ea typeface="Poppins ExtraBold"/>
              <a:cs typeface="Poppins ExtraBold"/>
              <a:sym typeface="Poppins ExtraBold"/>
            </a:endParaRPr>
          </a:p>
          <a:p>
            <a:pPr marL="0" lvl="0" indent="0" algn="l" rtl="0">
              <a:spcBef>
                <a:spcPts val="0"/>
              </a:spcBef>
              <a:spcAft>
                <a:spcPts val="0"/>
              </a:spcAft>
              <a:buNone/>
            </a:pPr>
            <a:endParaRPr sz="2460">
              <a:solidFill>
                <a:srgbClr val="1155CC"/>
              </a:solidFill>
              <a:latin typeface="Poppins ExtraBold"/>
              <a:ea typeface="Poppins ExtraBold"/>
              <a:cs typeface="Poppins ExtraBold"/>
              <a:sym typeface="Poppins ExtraBold"/>
            </a:endParaRPr>
          </a:p>
        </p:txBody>
      </p:sp>
      <p:pic>
        <p:nvPicPr>
          <p:cNvPr id="390" name="Google Shape;390;p56"/>
          <p:cNvPicPr preferRelativeResize="0"/>
          <p:nvPr/>
        </p:nvPicPr>
        <p:blipFill>
          <a:blip r:embed="rId3">
            <a:alphaModFix/>
          </a:blip>
          <a:stretch>
            <a:fillRect/>
          </a:stretch>
        </p:blipFill>
        <p:spPr>
          <a:xfrm>
            <a:off x="468305" y="1951800"/>
            <a:ext cx="2620570" cy="1239901"/>
          </a:xfrm>
          <a:prstGeom prst="rect">
            <a:avLst/>
          </a:prstGeom>
          <a:noFill/>
          <a:ln>
            <a:noFill/>
          </a:ln>
        </p:spPr>
      </p:pic>
    </p:spTree>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394"/>
        <p:cNvGrpSpPr/>
        <p:nvPr/>
      </p:nvGrpSpPr>
      <p:grpSpPr>
        <a:xfrm>
          <a:off x="0" y="0"/>
          <a:ext cx="0" cy="0"/>
          <a:chOff x="0" y="0"/>
          <a:chExt cx="0" cy="0"/>
        </a:xfrm>
      </p:grpSpPr>
      <p:sp>
        <p:nvSpPr>
          <p:cNvPr id="395" name="Google Shape;395;p57"/>
          <p:cNvSpPr txBox="1">
            <a:spLocks noGrp="1"/>
          </p:cNvSpPr>
          <p:nvPr>
            <p:ph type="title"/>
          </p:nvPr>
        </p:nvSpPr>
        <p:spPr>
          <a:xfrm>
            <a:off x="326500" y="160050"/>
            <a:ext cx="5935200" cy="2847000"/>
          </a:xfrm>
          <a:prstGeom prst="rect">
            <a:avLst/>
          </a:prstGeom>
        </p:spPr>
        <p:txBody>
          <a:bodyPr spcFirstLastPara="1" wrap="square" lIns="91425" tIns="91425" rIns="91425" bIns="91425" anchor="t" anchorCtr="0">
            <a:noAutofit/>
          </a:bodyPr>
          <a:lstStyle/>
          <a:p>
            <a:pPr marL="457200" lvl="0" indent="-352425" algn="l" rtl="0">
              <a:lnSpc>
                <a:spcPct val="115000"/>
              </a:lnSpc>
              <a:spcBef>
                <a:spcPts val="0"/>
              </a:spcBef>
              <a:spcAft>
                <a:spcPts val="0"/>
              </a:spcAft>
              <a:buClr>
                <a:srgbClr val="1155CC"/>
              </a:buClr>
              <a:buSzPts val="1950"/>
              <a:buFont typeface="Poppins Light"/>
              <a:buChar char="●"/>
            </a:pPr>
            <a:r>
              <a:rPr lang="fr" sz="1950" b="1">
                <a:solidFill>
                  <a:srgbClr val="1155CC"/>
                </a:solidFill>
                <a:latin typeface="Poppins"/>
                <a:ea typeface="Poppins"/>
                <a:cs typeface="Poppins"/>
                <a:sym typeface="Poppins"/>
              </a:rPr>
              <a:t>Solutions apportées :</a:t>
            </a:r>
            <a:r>
              <a:rPr lang="fr" sz="1950" b="1">
                <a:solidFill>
                  <a:srgbClr val="FFB81C"/>
                </a:solidFill>
                <a:latin typeface="Poppins"/>
                <a:ea typeface="Poppins"/>
                <a:cs typeface="Poppins"/>
                <a:sym typeface="Poppins"/>
              </a:rPr>
              <a:t> </a:t>
            </a:r>
            <a:endParaRPr sz="1200">
              <a:latin typeface="Poppins"/>
              <a:ea typeface="Poppins"/>
              <a:cs typeface="Poppins"/>
              <a:sym typeface="Poppins"/>
            </a:endParaRPr>
          </a:p>
          <a:p>
            <a:pPr marL="457200" lvl="0" indent="0" algn="l" rtl="0">
              <a:lnSpc>
                <a:spcPct val="115000"/>
              </a:lnSpc>
              <a:spcBef>
                <a:spcPts val="1000"/>
              </a:spcBef>
              <a:spcAft>
                <a:spcPts val="0"/>
              </a:spcAft>
              <a:buNone/>
            </a:pPr>
            <a:r>
              <a:rPr lang="fr" sz="1200">
                <a:latin typeface="Poppins"/>
                <a:ea typeface="Poppins"/>
                <a:cs typeface="Poppins"/>
                <a:sym typeface="Poppins"/>
              </a:rPr>
              <a:t>Financement pérenne des aires protégées de Madagascar à travers un fonds de dotation</a:t>
            </a:r>
            <a:endParaRPr sz="1200">
              <a:latin typeface="Poppins"/>
              <a:ea typeface="Poppins"/>
              <a:cs typeface="Poppins"/>
              <a:sym typeface="Poppins"/>
            </a:endParaRPr>
          </a:p>
          <a:p>
            <a:pPr marL="457200" lvl="0" indent="0" algn="l" rtl="0">
              <a:lnSpc>
                <a:spcPct val="115000"/>
              </a:lnSpc>
              <a:spcBef>
                <a:spcPts val="1000"/>
              </a:spcBef>
              <a:spcAft>
                <a:spcPts val="0"/>
              </a:spcAft>
              <a:buClr>
                <a:schemeClr val="dk1"/>
              </a:buClr>
              <a:buSzPts val="1100"/>
              <a:buFont typeface="Arial"/>
              <a:buNone/>
            </a:pPr>
            <a:r>
              <a:rPr lang="fr" sz="1200">
                <a:latin typeface="Poppins"/>
                <a:ea typeface="Poppins"/>
                <a:cs typeface="Poppins"/>
                <a:sym typeface="Poppins"/>
              </a:rPr>
              <a:t>Mobilisation des fonds pour la conservation de la biodiversité, la gestion, le bien-être des communautés et l’autonomie financière des aires protégées</a:t>
            </a:r>
            <a:endParaRPr sz="1200">
              <a:latin typeface="Poppins"/>
              <a:ea typeface="Poppins"/>
              <a:cs typeface="Poppins"/>
              <a:sym typeface="Poppins"/>
            </a:endParaRPr>
          </a:p>
          <a:p>
            <a:pPr marL="457200" lvl="0" indent="0" algn="l" rtl="0">
              <a:lnSpc>
                <a:spcPct val="115000"/>
              </a:lnSpc>
              <a:spcBef>
                <a:spcPts val="1000"/>
              </a:spcBef>
              <a:spcAft>
                <a:spcPts val="0"/>
              </a:spcAft>
              <a:buClr>
                <a:schemeClr val="dk1"/>
              </a:buClr>
              <a:buSzPts val="1100"/>
              <a:buFont typeface="Arial"/>
              <a:buNone/>
            </a:pPr>
            <a:r>
              <a:rPr lang="fr" sz="1200">
                <a:latin typeface="Poppins"/>
                <a:ea typeface="Poppins"/>
                <a:cs typeface="Poppins"/>
                <a:sym typeface="Poppins"/>
              </a:rPr>
              <a:t>Promotion et renforcement de la bonne gestion des aires protégées.</a:t>
            </a:r>
            <a:endParaRPr sz="1200">
              <a:latin typeface="Poppins"/>
              <a:ea typeface="Poppins"/>
              <a:cs typeface="Poppins"/>
              <a:sym typeface="Poppins"/>
            </a:endParaRPr>
          </a:p>
          <a:p>
            <a:pPr marL="457200" lvl="0" indent="0" algn="l" rtl="0">
              <a:lnSpc>
                <a:spcPct val="150000"/>
              </a:lnSpc>
              <a:spcBef>
                <a:spcPts val="1000"/>
              </a:spcBef>
              <a:spcAft>
                <a:spcPts val="1000"/>
              </a:spcAft>
              <a:buNone/>
            </a:pPr>
            <a:endParaRPr sz="1200">
              <a:latin typeface="Poppins"/>
              <a:ea typeface="Poppins"/>
              <a:cs typeface="Poppins"/>
              <a:sym typeface="Poppins"/>
            </a:endParaRPr>
          </a:p>
        </p:txBody>
      </p:sp>
      <p:pic>
        <p:nvPicPr>
          <p:cNvPr id="396" name="Google Shape;396;p57"/>
          <p:cNvPicPr preferRelativeResize="0"/>
          <p:nvPr/>
        </p:nvPicPr>
        <p:blipFill rotWithShape="1">
          <a:blip r:embed="rId3">
            <a:alphaModFix/>
          </a:blip>
          <a:srcRect/>
          <a:stretch/>
        </p:blipFill>
        <p:spPr>
          <a:xfrm>
            <a:off x="6337925" y="180725"/>
            <a:ext cx="2711699" cy="2711699"/>
          </a:xfrm>
          <a:prstGeom prst="rect">
            <a:avLst/>
          </a:prstGeom>
          <a:noFill/>
          <a:ln>
            <a:noFill/>
          </a:ln>
        </p:spPr>
      </p:pic>
      <p:pic>
        <p:nvPicPr>
          <p:cNvPr id="397" name="Google Shape;397;p57"/>
          <p:cNvPicPr preferRelativeResize="0"/>
          <p:nvPr/>
        </p:nvPicPr>
        <p:blipFill rotWithShape="1">
          <a:blip r:embed="rId4">
            <a:alphaModFix/>
          </a:blip>
          <a:srcRect b="39124"/>
          <a:stretch/>
        </p:blipFill>
        <p:spPr>
          <a:xfrm>
            <a:off x="434175" y="2402300"/>
            <a:ext cx="6001925" cy="2740351"/>
          </a:xfrm>
          <a:prstGeom prst="rect">
            <a:avLst/>
          </a:prstGeom>
          <a:noFill/>
          <a:ln>
            <a:noFill/>
          </a:ln>
        </p:spPr>
      </p:pic>
    </p:spTree>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401"/>
        <p:cNvGrpSpPr/>
        <p:nvPr/>
      </p:nvGrpSpPr>
      <p:grpSpPr>
        <a:xfrm>
          <a:off x="0" y="0"/>
          <a:ext cx="0" cy="0"/>
          <a:chOff x="0" y="0"/>
          <a:chExt cx="0" cy="0"/>
        </a:xfrm>
      </p:grpSpPr>
      <p:sp>
        <p:nvSpPr>
          <p:cNvPr id="402" name="Google Shape;402;p58"/>
          <p:cNvSpPr txBox="1">
            <a:spLocks noGrp="1"/>
          </p:cNvSpPr>
          <p:nvPr>
            <p:ph type="title"/>
          </p:nvPr>
        </p:nvSpPr>
        <p:spPr>
          <a:xfrm>
            <a:off x="451950" y="473100"/>
            <a:ext cx="6594600" cy="4670400"/>
          </a:xfrm>
          <a:prstGeom prst="rect">
            <a:avLst/>
          </a:prstGeom>
        </p:spPr>
        <p:txBody>
          <a:bodyPr spcFirstLastPara="1" wrap="square" lIns="91425" tIns="91425" rIns="91425" bIns="91425" anchor="t" anchorCtr="0">
            <a:noAutofit/>
          </a:bodyPr>
          <a:lstStyle/>
          <a:p>
            <a:pPr marL="457200" marR="0" lvl="0" indent="-353060" algn="l" rtl="0">
              <a:lnSpc>
                <a:spcPct val="115000"/>
              </a:lnSpc>
              <a:spcBef>
                <a:spcPts val="0"/>
              </a:spcBef>
              <a:spcAft>
                <a:spcPts val="0"/>
              </a:spcAft>
              <a:buClr>
                <a:srgbClr val="1155CC"/>
              </a:buClr>
              <a:buSzPts val="1960"/>
              <a:buFont typeface="Poppins"/>
              <a:buChar char="●"/>
            </a:pPr>
            <a:r>
              <a:rPr lang="fr" sz="1960" b="1">
                <a:solidFill>
                  <a:srgbClr val="1155CC"/>
                </a:solidFill>
                <a:latin typeface="Poppins"/>
                <a:ea typeface="Poppins"/>
                <a:cs typeface="Poppins"/>
                <a:sym typeface="Poppins"/>
              </a:rPr>
              <a:t>⁠Impact et bénéfices : </a:t>
            </a:r>
            <a:endParaRPr sz="1960" b="1">
              <a:solidFill>
                <a:srgbClr val="1155CC"/>
              </a:solidFill>
              <a:latin typeface="Poppins"/>
              <a:ea typeface="Poppins"/>
              <a:cs typeface="Poppins"/>
              <a:sym typeface="Poppins"/>
            </a:endParaRPr>
          </a:p>
          <a:p>
            <a:pPr marL="0" lvl="0" indent="0" algn="l" rtl="0">
              <a:lnSpc>
                <a:spcPct val="115000"/>
              </a:lnSpc>
              <a:spcBef>
                <a:spcPts val="1000"/>
              </a:spcBef>
              <a:spcAft>
                <a:spcPts val="0"/>
              </a:spcAft>
              <a:buNone/>
            </a:pPr>
            <a:br>
              <a:rPr lang="fr" sz="1360" b="1">
                <a:solidFill>
                  <a:srgbClr val="555555"/>
                </a:solidFill>
                <a:latin typeface="Poppins"/>
                <a:ea typeface="Poppins"/>
                <a:cs typeface="Poppins"/>
                <a:sym typeface="Poppins"/>
              </a:rPr>
            </a:br>
            <a:r>
              <a:rPr lang="fr" sz="1360" b="1">
                <a:solidFill>
                  <a:srgbClr val="555555"/>
                </a:solidFill>
                <a:latin typeface="Poppins"/>
                <a:ea typeface="Poppins"/>
                <a:cs typeface="Poppins"/>
                <a:sym typeface="Poppins"/>
              </a:rPr>
              <a:t>Conservation de la biodiversité</a:t>
            </a:r>
            <a:endParaRPr sz="1360" b="1">
              <a:solidFill>
                <a:srgbClr val="555555"/>
              </a:solidFill>
              <a:latin typeface="Poppins"/>
              <a:ea typeface="Poppins"/>
              <a:cs typeface="Poppins"/>
              <a:sym typeface="Poppins"/>
            </a:endParaRPr>
          </a:p>
          <a:p>
            <a:pPr marL="457200" lvl="0" indent="-314960" algn="l" rtl="0">
              <a:lnSpc>
                <a:spcPct val="115000"/>
              </a:lnSpc>
              <a:spcBef>
                <a:spcPts val="1000"/>
              </a:spcBef>
              <a:spcAft>
                <a:spcPts val="0"/>
              </a:spcAft>
              <a:buClr>
                <a:srgbClr val="555555"/>
              </a:buClr>
              <a:buSzPts val="1360"/>
              <a:buFont typeface="Poppins Light"/>
              <a:buChar char="●"/>
            </a:pPr>
            <a:r>
              <a:rPr lang="fr" sz="1360">
                <a:solidFill>
                  <a:srgbClr val="555555"/>
                </a:solidFill>
                <a:latin typeface="Poppins Light"/>
                <a:ea typeface="Poppins Light"/>
                <a:cs typeface="Poppins Light"/>
                <a:sym typeface="Poppins Light"/>
              </a:rPr>
              <a:t>70 aires protégées financées en 2024 (sur 123)</a:t>
            </a:r>
            <a:endParaRPr sz="1360">
              <a:solidFill>
                <a:srgbClr val="555555"/>
              </a:solidFill>
              <a:latin typeface="Poppins Light"/>
              <a:ea typeface="Poppins Light"/>
              <a:cs typeface="Poppins Light"/>
              <a:sym typeface="Poppins Light"/>
            </a:endParaRPr>
          </a:p>
          <a:p>
            <a:pPr marL="457200" lvl="0" indent="-314960" algn="l" rtl="0">
              <a:lnSpc>
                <a:spcPct val="115000"/>
              </a:lnSpc>
              <a:spcBef>
                <a:spcPts val="0"/>
              </a:spcBef>
              <a:spcAft>
                <a:spcPts val="0"/>
              </a:spcAft>
              <a:buClr>
                <a:srgbClr val="555555"/>
              </a:buClr>
              <a:buSzPts val="1360"/>
              <a:buFont typeface="Poppins Light"/>
              <a:buChar char="●"/>
            </a:pPr>
            <a:r>
              <a:rPr lang="fr" sz="1360">
                <a:solidFill>
                  <a:srgbClr val="555555"/>
                </a:solidFill>
                <a:latin typeface="Poppins Light"/>
                <a:ea typeface="Poppins Light"/>
                <a:cs typeface="Poppins Light"/>
                <a:sym typeface="Poppins Light"/>
              </a:rPr>
              <a:t>6 millions d’hectares d’AP</a:t>
            </a:r>
            <a:endParaRPr sz="1360">
              <a:solidFill>
                <a:srgbClr val="555555"/>
              </a:solidFill>
              <a:latin typeface="Poppins Light"/>
              <a:ea typeface="Poppins Light"/>
              <a:cs typeface="Poppins Light"/>
              <a:sym typeface="Poppins Light"/>
            </a:endParaRPr>
          </a:p>
          <a:p>
            <a:pPr marL="457200" lvl="0" indent="-314960" algn="l" rtl="0">
              <a:lnSpc>
                <a:spcPct val="115000"/>
              </a:lnSpc>
              <a:spcBef>
                <a:spcPts val="0"/>
              </a:spcBef>
              <a:spcAft>
                <a:spcPts val="0"/>
              </a:spcAft>
              <a:buClr>
                <a:srgbClr val="555555"/>
              </a:buClr>
              <a:buSzPts val="1360"/>
              <a:buFont typeface="Poppins Light"/>
              <a:buChar char="●"/>
            </a:pPr>
            <a:r>
              <a:rPr lang="fr" sz="1360">
                <a:solidFill>
                  <a:srgbClr val="555555"/>
                </a:solidFill>
                <a:latin typeface="Poppins Light"/>
                <a:ea typeface="Poppins Light"/>
                <a:cs typeface="Poppins Light"/>
                <a:sym typeface="Poppins Light"/>
              </a:rPr>
              <a:t>Taux de déforestation dans les AP financées : </a:t>
            </a:r>
            <a:br>
              <a:rPr lang="fr" sz="1360">
                <a:solidFill>
                  <a:srgbClr val="555555"/>
                </a:solidFill>
                <a:latin typeface="Poppins Light"/>
                <a:ea typeface="Poppins Light"/>
                <a:cs typeface="Poppins Light"/>
                <a:sym typeface="Poppins Light"/>
              </a:rPr>
            </a:br>
            <a:r>
              <a:rPr lang="fr" sz="1360">
                <a:solidFill>
                  <a:srgbClr val="555555"/>
                </a:solidFill>
                <a:latin typeface="Poppins Light"/>
                <a:ea typeface="Poppins Light"/>
                <a:cs typeface="Poppins Light"/>
                <a:sym typeface="Poppins Light"/>
              </a:rPr>
              <a:t>0,67 % contre 1,5% au niveau national</a:t>
            </a:r>
            <a:endParaRPr sz="1360">
              <a:solidFill>
                <a:srgbClr val="555555"/>
              </a:solidFill>
              <a:latin typeface="Poppins Light"/>
              <a:ea typeface="Poppins Light"/>
              <a:cs typeface="Poppins Light"/>
              <a:sym typeface="Poppins Light"/>
            </a:endParaRPr>
          </a:p>
          <a:p>
            <a:pPr marL="0" lvl="0" indent="0" algn="l" rtl="0">
              <a:lnSpc>
                <a:spcPct val="115000"/>
              </a:lnSpc>
              <a:spcBef>
                <a:spcPts val="1000"/>
              </a:spcBef>
              <a:spcAft>
                <a:spcPts val="0"/>
              </a:spcAft>
              <a:buNone/>
            </a:pPr>
            <a:r>
              <a:rPr lang="fr" sz="1360" b="1">
                <a:solidFill>
                  <a:srgbClr val="555555"/>
                </a:solidFill>
                <a:latin typeface="Poppins"/>
                <a:ea typeface="Poppins"/>
                <a:cs typeface="Poppins"/>
                <a:sym typeface="Poppins"/>
              </a:rPr>
              <a:t>Bien-être des communautés </a:t>
            </a:r>
            <a:r>
              <a:rPr lang="fr" sz="1360">
                <a:solidFill>
                  <a:srgbClr val="555555"/>
                </a:solidFill>
                <a:latin typeface="Poppins Light"/>
                <a:ea typeface="Poppins Light"/>
                <a:cs typeface="Poppins Light"/>
                <a:sym typeface="Poppins Light"/>
              </a:rPr>
              <a:t>(chiffres 2022)</a:t>
            </a:r>
            <a:endParaRPr sz="1360">
              <a:solidFill>
                <a:srgbClr val="555555"/>
              </a:solidFill>
              <a:latin typeface="Poppins Light"/>
              <a:ea typeface="Poppins Light"/>
              <a:cs typeface="Poppins Light"/>
              <a:sym typeface="Poppins Light"/>
            </a:endParaRPr>
          </a:p>
          <a:p>
            <a:pPr marL="457200" lvl="0" indent="-314960" algn="l" rtl="0">
              <a:lnSpc>
                <a:spcPct val="115000"/>
              </a:lnSpc>
              <a:spcBef>
                <a:spcPts val="1000"/>
              </a:spcBef>
              <a:spcAft>
                <a:spcPts val="0"/>
              </a:spcAft>
              <a:buClr>
                <a:srgbClr val="555555"/>
              </a:buClr>
              <a:buSzPts val="1360"/>
              <a:buFont typeface="Poppins Light"/>
              <a:buChar char="●"/>
            </a:pPr>
            <a:r>
              <a:rPr lang="fr" sz="1360">
                <a:solidFill>
                  <a:srgbClr val="555555"/>
                </a:solidFill>
                <a:latin typeface="Poppins Light"/>
                <a:ea typeface="Poppins Light"/>
                <a:cs typeface="Poppins Light"/>
                <a:sym typeface="Poppins Light"/>
              </a:rPr>
              <a:t>35 000 bénéficiaires des appuis</a:t>
            </a:r>
            <a:endParaRPr sz="1360">
              <a:solidFill>
                <a:srgbClr val="555555"/>
              </a:solidFill>
              <a:latin typeface="Poppins Light"/>
              <a:ea typeface="Poppins Light"/>
              <a:cs typeface="Poppins Light"/>
              <a:sym typeface="Poppins Light"/>
            </a:endParaRPr>
          </a:p>
          <a:p>
            <a:pPr marL="457200" lvl="0" indent="-314960" algn="l" rtl="0">
              <a:lnSpc>
                <a:spcPct val="115000"/>
              </a:lnSpc>
              <a:spcBef>
                <a:spcPts val="0"/>
              </a:spcBef>
              <a:spcAft>
                <a:spcPts val="0"/>
              </a:spcAft>
              <a:buClr>
                <a:srgbClr val="555555"/>
              </a:buClr>
              <a:buSzPts val="1360"/>
              <a:buFont typeface="Poppins Light"/>
              <a:buChar char="●"/>
            </a:pPr>
            <a:r>
              <a:rPr lang="fr" sz="1360">
                <a:solidFill>
                  <a:srgbClr val="555555"/>
                </a:solidFill>
                <a:latin typeface="Poppins Light"/>
                <a:ea typeface="Poppins Light"/>
                <a:cs typeface="Poppins Light"/>
                <a:sym typeface="Poppins Light"/>
              </a:rPr>
              <a:t>18 chaînes de valeur soutenues</a:t>
            </a:r>
            <a:endParaRPr sz="1360">
              <a:solidFill>
                <a:srgbClr val="555555"/>
              </a:solidFill>
              <a:latin typeface="Poppins Light"/>
              <a:ea typeface="Poppins Light"/>
              <a:cs typeface="Poppins Light"/>
              <a:sym typeface="Poppins Light"/>
            </a:endParaRPr>
          </a:p>
          <a:p>
            <a:pPr marL="457200" lvl="0" indent="-314960" algn="l" rtl="0">
              <a:lnSpc>
                <a:spcPct val="115000"/>
              </a:lnSpc>
              <a:spcBef>
                <a:spcPts val="0"/>
              </a:spcBef>
              <a:spcAft>
                <a:spcPts val="0"/>
              </a:spcAft>
              <a:buClr>
                <a:srgbClr val="555555"/>
              </a:buClr>
              <a:buSzPts val="1360"/>
              <a:buFont typeface="Poppins Light"/>
              <a:buChar char="●"/>
            </a:pPr>
            <a:r>
              <a:rPr lang="fr" sz="1360">
                <a:solidFill>
                  <a:srgbClr val="555555"/>
                </a:solidFill>
                <a:latin typeface="Poppins Light"/>
                <a:ea typeface="Poppins Light"/>
                <a:cs typeface="Poppins Light"/>
                <a:sym typeface="Poppins Light"/>
              </a:rPr>
              <a:t>+3 000 emplois créés/maintenus</a:t>
            </a:r>
            <a:endParaRPr sz="1360">
              <a:solidFill>
                <a:srgbClr val="555555"/>
              </a:solidFill>
              <a:latin typeface="Poppins Light"/>
              <a:ea typeface="Poppins Light"/>
              <a:cs typeface="Poppins Light"/>
              <a:sym typeface="Poppins Light"/>
            </a:endParaRPr>
          </a:p>
          <a:p>
            <a:pPr marL="457200" lvl="0" indent="-314960" algn="l" rtl="0">
              <a:lnSpc>
                <a:spcPct val="115000"/>
              </a:lnSpc>
              <a:spcBef>
                <a:spcPts val="0"/>
              </a:spcBef>
              <a:spcAft>
                <a:spcPts val="0"/>
              </a:spcAft>
              <a:buClr>
                <a:srgbClr val="555555"/>
              </a:buClr>
              <a:buSzPts val="1360"/>
              <a:buFont typeface="Poppins Light"/>
              <a:buChar char="●"/>
            </a:pPr>
            <a:r>
              <a:rPr lang="fr" sz="1360">
                <a:solidFill>
                  <a:srgbClr val="555555"/>
                </a:solidFill>
                <a:latin typeface="Poppins Light"/>
                <a:ea typeface="Poppins Light"/>
                <a:cs typeface="Poppins Light"/>
                <a:sym typeface="Poppins Light"/>
              </a:rPr>
              <a:t>4,2 millions de bénéficiaires des services écosystémiques </a:t>
            </a:r>
            <a:endParaRPr sz="1360">
              <a:solidFill>
                <a:srgbClr val="555555"/>
              </a:solidFill>
              <a:latin typeface="Poppins Light"/>
              <a:ea typeface="Poppins Light"/>
              <a:cs typeface="Poppins Light"/>
              <a:sym typeface="Poppins Light"/>
            </a:endParaRPr>
          </a:p>
          <a:p>
            <a:pPr marL="0" lvl="0" indent="0" algn="l" rtl="0">
              <a:lnSpc>
                <a:spcPct val="115000"/>
              </a:lnSpc>
              <a:spcBef>
                <a:spcPts val="1000"/>
              </a:spcBef>
              <a:spcAft>
                <a:spcPts val="0"/>
              </a:spcAft>
              <a:buNone/>
            </a:pPr>
            <a:r>
              <a:rPr lang="fr" sz="1360" b="1">
                <a:solidFill>
                  <a:srgbClr val="555555"/>
                </a:solidFill>
                <a:latin typeface="Poppins"/>
                <a:ea typeface="Poppins"/>
                <a:cs typeface="Poppins"/>
                <a:sym typeface="Poppins"/>
              </a:rPr>
              <a:t>Pérennité des aires protégées soutenues</a:t>
            </a:r>
            <a:endParaRPr sz="1360">
              <a:solidFill>
                <a:srgbClr val="555555"/>
              </a:solidFill>
              <a:latin typeface="Poppins Light"/>
              <a:ea typeface="Poppins Light"/>
              <a:cs typeface="Poppins Light"/>
              <a:sym typeface="Poppins Light"/>
            </a:endParaRPr>
          </a:p>
          <a:p>
            <a:pPr marL="457200" lvl="0" indent="-314960" algn="l" rtl="0">
              <a:lnSpc>
                <a:spcPct val="115000"/>
              </a:lnSpc>
              <a:spcBef>
                <a:spcPts val="1000"/>
              </a:spcBef>
              <a:spcAft>
                <a:spcPts val="0"/>
              </a:spcAft>
              <a:buClr>
                <a:srgbClr val="555555"/>
              </a:buClr>
              <a:buSzPts val="1360"/>
              <a:buFont typeface="Poppins Light"/>
              <a:buChar char="●"/>
            </a:pPr>
            <a:r>
              <a:rPr lang="fr" sz="1360">
                <a:solidFill>
                  <a:srgbClr val="555555"/>
                </a:solidFill>
                <a:latin typeface="Poppins Light"/>
                <a:ea typeface="Poppins Light"/>
                <a:cs typeface="Poppins Light"/>
                <a:sym typeface="Poppins Light"/>
              </a:rPr>
              <a:t>30% de leur besoins budgétaires couverts</a:t>
            </a:r>
            <a:endParaRPr sz="1360">
              <a:solidFill>
                <a:srgbClr val="555555"/>
              </a:solidFill>
              <a:latin typeface="Poppins Light"/>
              <a:ea typeface="Poppins Light"/>
              <a:cs typeface="Poppins Light"/>
              <a:sym typeface="Poppins Light"/>
            </a:endParaRPr>
          </a:p>
          <a:p>
            <a:pPr marL="457200" lvl="0" indent="-314960" algn="l" rtl="0">
              <a:lnSpc>
                <a:spcPct val="115000"/>
              </a:lnSpc>
              <a:spcBef>
                <a:spcPts val="0"/>
              </a:spcBef>
              <a:spcAft>
                <a:spcPts val="0"/>
              </a:spcAft>
              <a:buClr>
                <a:srgbClr val="555555"/>
              </a:buClr>
              <a:buSzPts val="1360"/>
              <a:buFont typeface="Poppins Light"/>
              <a:buChar char="●"/>
            </a:pPr>
            <a:r>
              <a:rPr lang="fr" sz="1360">
                <a:solidFill>
                  <a:srgbClr val="555555"/>
                </a:solidFill>
                <a:latin typeface="Poppins Light"/>
                <a:ea typeface="Poppins Light"/>
                <a:cs typeface="Poppins Light"/>
                <a:sym typeface="Poppins Light"/>
              </a:rPr>
              <a:t>100% des salaires de leur staff pris en charge</a:t>
            </a:r>
            <a:endParaRPr sz="1360">
              <a:solidFill>
                <a:srgbClr val="555555"/>
              </a:solidFill>
              <a:latin typeface="Poppins Light"/>
              <a:ea typeface="Poppins Light"/>
              <a:cs typeface="Poppins Light"/>
              <a:sym typeface="Poppins Light"/>
            </a:endParaRPr>
          </a:p>
          <a:p>
            <a:pPr marL="457200" lvl="0" indent="0" algn="l" rtl="0">
              <a:lnSpc>
                <a:spcPct val="115000"/>
              </a:lnSpc>
              <a:spcBef>
                <a:spcPts val="1000"/>
              </a:spcBef>
              <a:spcAft>
                <a:spcPts val="1000"/>
              </a:spcAft>
              <a:buNone/>
            </a:pPr>
            <a:endParaRPr sz="1360" b="1">
              <a:solidFill>
                <a:srgbClr val="555555"/>
              </a:solidFill>
              <a:latin typeface="Poppins"/>
              <a:ea typeface="Poppins"/>
              <a:cs typeface="Poppins"/>
              <a:sym typeface="Poppins"/>
            </a:endParaRPr>
          </a:p>
        </p:txBody>
      </p:sp>
      <p:pic>
        <p:nvPicPr>
          <p:cNvPr id="403" name="Google Shape;403;p58"/>
          <p:cNvPicPr preferRelativeResize="0"/>
          <p:nvPr/>
        </p:nvPicPr>
        <p:blipFill rotWithShape="1">
          <a:blip r:embed="rId3">
            <a:alphaModFix/>
          </a:blip>
          <a:srcRect/>
          <a:stretch/>
        </p:blipFill>
        <p:spPr>
          <a:xfrm>
            <a:off x="6232800" y="256925"/>
            <a:ext cx="2588225" cy="2588225"/>
          </a:xfrm>
          <a:prstGeom prst="rect">
            <a:avLst/>
          </a:prstGeom>
          <a:noFill/>
          <a:ln>
            <a:noFill/>
          </a:ln>
        </p:spPr>
      </p:pic>
    </p:spTree>
  </p:cSld>
  <p:clrMapOvr>
    <a:masterClrMapping/>
  </p:clrMapOvr>
  <p:transition spd="med">
    <p:fade/>
  </p:transition>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407"/>
        <p:cNvGrpSpPr/>
        <p:nvPr/>
      </p:nvGrpSpPr>
      <p:grpSpPr>
        <a:xfrm>
          <a:off x="0" y="0"/>
          <a:ext cx="0" cy="0"/>
          <a:chOff x="0" y="0"/>
          <a:chExt cx="0" cy="0"/>
        </a:xfrm>
      </p:grpSpPr>
      <p:sp>
        <p:nvSpPr>
          <p:cNvPr id="408" name="Google Shape;408;p59"/>
          <p:cNvSpPr txBox="1">
            <a:spLocks noGrp="1"/>
          </p:cNvSpPr>
          <p:nvPr>
            <p:ph type="title"/>
          </p:nvPr>
        </p:nvSpPr>
        <p:spPr>
          <a:xfrm>
            <a:off x="546325" y="96800"/>
            <a:ext cx="5543100" cy="452700"/>
          </a:xfrm>
          <a:prstGeom prst="rect">
            <a:avLst/>
          </a:prstGeom>
        </p:spPr>
        <p:txBody>
          <a:bodyPr spcFirstLastPara="1" wrap="square" lIns="91425" tIns="91425" rIns="91425" bIns="91425" anchor="t" anchorCtr="0">
            <a:noAutofit/>
          </a:bodyPr>
          <a:lstStyle/>
          <a:p>
            <a:pPr marL="457200" lvl="0" indent="-353060" algn="l" rtl="0">
              <a:lnSpc>
                <a:spcPct val="115000"/>
              </a:lnSpc>
              <a:spcBef>
                <a:spcPts val="0"/>
              </a:spcBef>
              <a:spcAft>
                <a:spcPts val="1000"/>
              </a:spcAft>
              <a:buClr>
                <a:srgbClr val="1155CC"/>
              </a:buClr>
              <a:buSzPts val="1960"/>
              <a:buFont typeface="Poppins"/>
              <a:buChar char="●"/>
            </a:pPr>
            <a:r>
              <a:rPr lang="fr" sz="1960" b="1">
                <a:solidFill>
                  <a:srgbClr val="1155CC"/>
                </a:solidFill>
                <a:latin typeface="Poppins"/>
                <a:ea typeface="Poppins"/>
                <a:cs typeface="Poppins"/>
                <a:sym typeface="Poppins"/>
              </a:rPr>
              <a:t>Zones d'intervention :</a:t>
            </a:r>
            <a:r>
              <a:rPr lang="fr" sz="1960" b="1">
                <a:solidFill>
                  <a:srgbClr val="FFB81C"/>
                </a:solidFill>
                <a:latin typeface="Poppins"/>
                <a:ea typeface="Poppins"/>
                <a:cs typeface="Poppins"/>
                <a:sym typeface="Poppins"/>
              </a:rPr>
              <a:t> </a:t>
            </a:r>
            <a:endParaRPr sz="1960" b="1">
              <a:solidFill>
                <a:srgbClr val="FFB81C"/>
              </a:solidFill>
              <a:latin typeface="Poppins"/>
              <a:ea typeface="Poppins"/>
              <a:cs typeface="Poppins"/>
              <a:sym typeface="Poppins"/>
            </a:endParaRPr>
          </a:p>
        </p:txBody>
      </p:sp>
      <p:pic>
        <p:nvPicPr>
          <p:cNvPr id="409" name="Google Shape;409;p59"/>
          <p:cNvPicPr preferRelativeResize="0"/>
          <p:nvPr/>
        </p:nvPicPr>
        <p:blipFill>
          <a:blip r:embed="rId3">
            <a:alphaModFix/>
          </a:blip>
          <a:stretch>
            <a:fillRect/>
          </a:stretch>
        </p:blipFill>
        <p:spPr>
          <a:xfrm>
            <a:off x="6466850" y="295975"/>
            <a:ext cx="2348349" cy="2348349"/>
          </a:xfrm>
          <a:prstGeom prst="rect">
            <a:avLst/>
          </a:prstGeom>
          <a:noFill/>
          <a:ln>
            <a:noFill/>
          </a:ln>
        </p:spPr>
      </p:pic>
      <p:pic>
        <p:nvPicPr>
          <p:cNvPr id="410" name="Google Shape;410;p59"/>
          <p:cNvPicPr preferRelativeResize="0"/>
          <p:nvPr/>
        </p:nvPicPr>
        <p:blipFill rotWithShape="1">
          <a:blip r:embed="rId4">
            <a:alphaModFix/>
          </a:blip>
          <a:srcRect l="9185" t="8684" r="8584" b="19835"/>
          <a:stretch/>
        </p:blipFill>
        <p:spPr>
          <a:xfrm>
            <a:off x="409975" y="610075"/>
            <a:ext cx="4290874" cy="4533427"/>
          </a:xfrm>
          <a:prstGeom prst="rect">
            <a:avLst/>
          </a:prstGeom>
          <a:noFill/>
          <a:ln>
            <a:noFill/>
          </a:ln>
        </p:spPr>
      </p:pic>
      <p:pic>
        <p:nvPicPr>
          <p:cNvPr id="411" name="Google Shape;411;p59"/>
          <p:cNvPicPr preferRelativeResize="0"/>
          <p:nvPr/>
        </p:nvPicPr>
        <p:blipFill rotWithShape="1">
          <a:blip r:embed="rId4">
            <a:alphaModFix/>
          </a:blip>
          <a:srcRect l="53475" t="79728"/>
          <a:stretch/>
        </p:blipFill>
        <p:spPr>
          <a:xfrm>
            <a:off x="4700850" y="3399650"/>
            <a:ext cx="3201049" cy="1695150"/>
          </a:xfrm>
          <a:prstGeom prst="rect">
            <a:avLst/>
          </a:prstGeom>
          <a:noFill/>
          <a:ln>
            <a:noFill/>
          </a:ln>
        </p:spPr>
      </p:pic>
      <p:pic>
        <p:nvPicPr>
          <p:cNvPr id="412" name="Google Shape;412;p59"/>
          <p:cNvPicPr preferRelativeResize="0"/>
          <p:nvPr/>
        </p:nvPicPr>
        <p:blipFill rotWithShape="1">
          <a:blip r:embed="rId4">
            <a:alphaModFix/>
          </a:blip>
          <a:srcRect r="74557" b="88719"/>
          <a:stretch/>
        </p:blipFill>
        <p:spPr>
          <a:xfrm>
            <a:off x="590366" y="899325"/>
            <a:ext cx="984326" cy="530452"/>
          </a:xfrm>
          <a:prstGeom prst="rect">
            <a:avLst/>
          </a:prstGeom>
          <a:noFill/>
          <a:ln>
            <a:noFill/>
          </a:ln>
        </p:spPr>
      </p:pic>
    </p:spTree>
  </p:cSld>
  <p:clrMapOvr>
    <a:masterClrMapping/>
  </p:clrMapOvr>
  <p:transition spd="med">
    <p:fade/>
  </p:transition>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416"/>
        <p:cNvGrpSpPr/>
        <p:nvPr/>
      </p:nvGrpSpPr>
      <p:grpSpPr>
        <a:xfrm>
          <a:off x="0" y="0"/>
          <a:ext cx="0" cy="0"/>
          <a:chOff x="0" y="0"/>
          <a:chExt cx="0" cy="0"/>
        </a:xfrm>
      </p:grpSpPr>
      <p:sp>
        <p:nvSpPr>
          <p:cNvPr id="417" name="Google Shape;417;p60"/>
          <p:cNvSpPr txBox="1">
            <a:spLocks noGrp="1"/>
          </p:cNvSpPr>
          <p:nvPr>
            <p:ph type="title"/>
          </p:nvPr>
        </p:nvSpPr>
        <p:spPr>
          <a:xfrm>
            <a:off x="307325" y="297350"/>
            <a:ext cx="5543100" cy="4521600"/>
          </a:xfrm>
          <a:prstGeom prst="rect">
            <a:avLst/>
          </a:prstGeom>
        </p:spPr>
        <p:txBody>
          <a:bodyPr spcFirstLastPara="1" wrap="square" lIns="91425" tIns="91425" rIns="91425" bIns="91425" anchor="t" anchorCtr="0">
            <a:noAutofit/>
          </a:bodyPr>
          <a:lstStyle/>
          <a:p>
            <a:pPr marL="457200" lvl="0" indent="-353060" algn="l" rtl="0">
              <a:lnSpc>
                <a:spcPct val="115000"/>
              </a:lnSpc>
              <a:spcBef>
                <a:spcPts val="0"/>
              </a:spcBef>
              <a:spcAft>
                <a:spcPts val="0"/>
              </a:spcAft>
              <a:buClr>
                <a:srgbClr val="1155CC"/>
              </a:buClr>
              <a:buSzPts val="1960"/>
              <a:buFont typeface="Poppins Light"/>
              <a:buChar char="●"/>
            </a:pPr>
            <a:r>
              <a:rPr lang="fr" sz="1960" b="1">
                <a:solidFill>
                  <a:srgbClr val="1155CC"/>
                </a:solidFill>
                <a:latin typeface="Poppins"/>
                <a:ea typeface="Poppins"/>
                <a:cs typeface="Poppins"/>
                <a:sym typeface="Poppins"/>
              </a:rPr>
              <a:t>Partenaires et soutiens :</a:t>
            </a:r>
            <a:r>
              <a:rPr lang="fr" sz="1960" b="1">
                <a:solidFill>
                  <a:srgbClr val="FFB81C"/>
                </a:solidFill>
                <a:latin typeface="Poppins"/>
                <a:ea typeface="Poppins"/>
                <a:cs typeface="Poppins"/>
                <a:sym typeface="Poppins"/>
              </a:rPr>
              <a:t> </a:t>
            </a:r>
            <a:endParaRPr sz="1960">
              <a:solidFill>
                <a:srgbClr val="666666"/>
              </a:solidFill>
              <a:latin typeface="Poppins Light"/>
              <a:ea typeface="Poppins Light"/>
              <a:cs typeface="Poppins Light"/>
              <a:sym typeface="Poppins Light"/>
            </a:endParaRPr>
          </a:p>
          <a:p>
            <a:pPr marL="457200" lvl="0" indent="0" algn="l" rtl="0">
              <a:lnSpc>
                <a:spcPct val="200000"/>
              </a:lnSpc>
              <a:spcBef>
                <a:spcPts val="1000"/>
              </a:spcBef>
              <a:spcAft>
                <a:spcPts val="0"/>
              </a:spcAft>
              <a:buClr>
                <a:schemeClr val="dk1"/>
              </a:buClr>
              <a:buSzPts val="1100"/>
              <a:buFont typeface="Arial"/>
              <a:buNone/>
            </a:pPr>
            <a:endParaRPr sz="1200">
              <a:latin typeface="Poppins"/>
              <a:ea typeface="Poppins"/>
              <a:cs typeface="Poppins"/>
              <a:sym typeface="Poppins"/>
            </a:endParaRPr>
          </a:p>
          <a:p>
            <a:pPr marL="457200" lvl="0" indent="0" algn="l" rtl="0">
              <a:lnSpc>
                <a:spcPct val="200000"/>
              </a:lnSpc>
              <a:spcBef>
                <a:spcPts val="0"/>
              </a:spcBef>
              <a:spcAft>
                <a:spcPts val="0"/>
              </a:spcAft>
              <a:buNone/>
            </a:pPr>
            <a:endParaRPr sz="1200" b="1">
              <a:latin typeface="Poppins"/>
              <a:ea typeface="Poppins"/>
              <a:cs typeface="Poppins"/>
              <a:sym typeface="Poppins"/>
            </a:endParaRPr>
          </a:p>
        </p:txBody>
      </p:sp>
      <p:pic>
        <p:nvPicPr>
          <p:cNvPr id="418" name="Google Shape;418;p60"/>
          <p:cNvPicPr preferRelativeResize="0"/>
          <p:nvPr/>
        </p:nvPicPr>
        <p:blipFill rotWithShape="1">
          <a:blip r:embed="rId3">
            <a:alphaModFix/>
          </a:blip>
          <a:srcRect l="1208" t="8698" r="520" b="8690"/>
          <a:stretch/>
        </p:blipFill>
        <p:spPr>
          <a:xfrm>
            <a:off x="394975" y="823375"/>
            <a:ext cx="8541650" cy="4231624"/>
          </a:xfrm>
          <a:prstGeom prst="rect">
            <a:avLst/>
          </a:prstGeom>
          <a:noFill/>
          <a:ln>
            <a:noFill/>
          </a:ln>
        </p:spPr>
      </p:pic>
    </p:spTree>
  </p:cSld>
  <p:clrMapOvr>
    <a:masterClrMapping/>
  </p:clrMapOvr>
  <p:transition spd="med">
    <p:fade/>
  </p:transition>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428"/>
        <p:cNvGrpSpPr/>
        <p:nvPr/>
      </p:nvGrpSpPr>
      <p:grpSpPr>
        <a:xfrm>
          <a:off x="0" y="0"/>
          <a:ext cx="0" cy="0"/>
          <a:chOff x="0" y="0"/>
          <a:chExt cx="0" cy="0"/>
        </a:xfrm>
      </p:grpSpPr>
      <p:sp>
        <p:nvSpPr>
          <p:cNvPr id="429" name="Google Shape;429;p62"/>
          <p:cNvSpPr txBox="1">
            <a:spLocks noGrp="1"/>
          </p:cNvSpPr>
          <p:nvPr>
            <p:ph type="title"/>
          </p:nvPr>
        </p:nvSpPr>
        <p:spPr>
          <a:xfrm>
            <a:off x="3297600" y="2627100"/>
            <a:ext cx="5045400" cy="881700"/>
          </a:xfrm>
          <a:prstGeom prst="rect">
            <a:avLst/>
          </a:prstGeom>
        </p:spPr>
        <p:txBody>
          <a:bodyPr spcFirstLastPara="1" wrap="square" lIns="91425" tIns="91425" rIns="91425" bIns="91425" anchor="t" anchorCtr="0">
            <a:noAutofit/>
          </a:bodyPr>
          <a:lstStyle/>
          <a:p>
            <a:pPr marL="0" marR="0" lvl="0" indent="0" algn="l" rtl="0">
              <a:lnSpc>
                <a:spcPct val="115000"/>
              </a:lnSpc>
              <a:spcBef>
                <a:spcPts val="0"/>
              </a:spcBef>
              <a:spcAft>
                <a:spcPts val="0"/>
              </a:spcAft>
              <a:buNone/>
            </a:pPr>
            <a:r>
              <a:rPr lang="fr" sz="1960">
                <a:latin typeface="Poppins Light"/>
                <a:ea typeface="Poppins Light"/>
                <a:cs typeface="Poppins Light"/>
                <a:sym typeface="Poppins Light"/>
              </a:rPr>
              <a:t>Blanche Gomez </a:t>
            </a:r>
            <a:endParaRPr sz="1960">
              <a:latin typeface="Poppins Light"/>
              <a:ea typeface="Poppins Light"/>
              <a:cs typeface="Poppins Light"/>
              <a:sym typeface="Poppins Light"/>
            </a:endParaRPr>
          </a:p>
          <a:p>
            <a:pPr marL="0" marR="0" lvl="0" indent="0" algn="l" rtl="0">
              <a:lnSpc>
                <a:spcPct val="115000"/>
              </a:lnSpc>
              <a:spcBef>
                <a:spcPts val="0"/>
              </a:spcBef>
              <a:spcAft>
                <a:spcPts val="0"/>
              </a:spcAft>
              <a:buNone/>
            </a:pPr>
            <a:r>
              <a:rPr lang="fr" sz="1960">
                <a:latin typeface="Poppins Light"/>
                <a:ea typeface="Poppins Light"/>
                <a:cs typeface="Poppins Light"/>
                <a:sym typeface="Poppins Light"/>
              </a:rPr>
              <a:t>Expertise France - Programme Varuna </a:t>
            </a:r>
            <a:endParaRPr sz="1960">
              <a:latin typeface="Poppins Light"/>
              <a:ea typeface="Poppins Light"/>
              <a:cs typeface="Poppins Light"/>
              <a:sym typeface="Poppins Light"/>
            </a:endParaRPr>
          </a:p>
        </p:txBody>
      </p:sp>
      <p:sp>
        <p:nvSpPr>
          <p:cNvPr id="430" name="Google Shape;430;p62"/>
          <p:cNvSpPr txBox="1"/>
          <p:nvPr/>
        </p:nvSpPr>
        <p:spPr>
          <a:xfrm>
            <a:off x="3297600" y="1276500"/>
            <a:ext cx="6199200" cy="1320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2460">
                <a:solidFill>
                  <a:srgbClr val="1155CC"/>
                </a:solidFill>
                <a:latin typeface="Poppins ExtraBold"/>
                <a:ea typeface="Poppins ExtraBold"/>
                <a:cs typeface="Poppins ExtraBold"/>
                <a:sym typeface="Poppins ExtraBold"/>
              </a:rPr>
              <a:t>PROGRAMME DE COOPÉRATION RÉGIONALE POUR LA BIODIVERSITÉ </a:t>
            </a:r>
            <a:br>
              <a:rPr lang="fr" sz="2460">
                <a:solidFill>
                  <a:srgbClr val="1155CC"/>
                </a:solidFill>
                <a:latin typeface="Poppins ExtraBold"/>
                <a:ea typeface="Poppins ExtraBold"/>
                <a:cs typeface="Poppins ExtraBold"/>
                <a:sym typeface="Poppins ExtraBold"/>
              </a:rPr>
            </a:br>
            <a:r>
              <a:rPr lang="fr" sz="2460">
                <a:solidFill>
                  <a:srgbClr val="1155CC"/>
                </a:solidFill>
                <a:latin typeface="Poppins ExtraBold"/>
                <a:ea typeface="Poppins ExtraBold"/>
                <a:cs typeface="Poppins ExtraBold"/>
                <a:sym typeface="Poppins ExtraBold"/>
              </a:rPr>
              <a:t>DE L'OCÉAN INDIEN</a:t>
            </a:r>
            <a:endParaRPr sz="2460">
              <a:solidFill>
                <a:srgbClr val="1155CC"/>
              </a:solidFill>
              <a:latin typeface="Poppins ExtraBold"/>
              <a:ea typeface="Poppins ExtraBold"/>
              <a:cs typeface="Poppins ExtraBold"/>
              <a:sym typeface="Poppins ExtraBold"/>
            </a:endParaRPr>
          </a:p>
        </p:txBody>
      </p:sp>
      <p:pic>
        <p:nvPicPr>
          <p:cNvPr id="431" name="Google Shape;431;p62"/>
          <p:cNvPicPr preferRelativeResize="0"/>
          <p:nvPr/>
        </p:nvPicPr>
        <p:blipFill>
          <a:blip r:embed="rId3">
            <a:alphaModFix/>
          </a:blip>
          <a:stretch>
            <a:fillRect/>
          </a:stretch>
        </p:blipFill>
        <p:spPr>
          <a:xfrm>
            <a:off x="483025" y="864300"/>
            <a:ext cx="2493199" cy="1762799"/>
          </a:xfrm>
          <a:prstGeom prst="rect">
            <a:avLst/>
          </a:prstGeom>
          <a:noFill/>
          <a:ln>
            <a:noFill/>
          </a:ln>
        </p:spPr>
      </p:pic>
      <p:pic>
        <p:nvPicPr>
          <p:cNvPr id="432" name="Google Shape;432;p62"/>
          <p:cNvPicPr preferRelativeResize="0"/>
          <p:nvPr/>
        </p:nvPicPr>
        <p:blipFill>
          <a:blip r:embed="rId4">
            <a:alphaModFix/>
          </a:blip>
          <a:stretch>
            <a:fillRect/>
          </a:stretch>
        </p:blipFill>
        <p:spPr>
          <a:xfrm>
            <a:off x="672900" y="2705049"/>
            <a:ext cx="2113450" cy="1084000"/>
          </a:xfrm>
          <a:prstGeom prst="rect">
            <a:avLst/>
          </a:prstGeom>
          <a:noFill/>
          <a:ln>
            <a:noFill/>
          </a:ln>
        </p:spPr>
      </p:pic>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27" name="Google Shape;127;p20"/>
          <p:cNvPicPr preferRelativeResize="0"/>
          <p:nvPr/>
        </p:nvPicPr>
        <p:blipFill>
          <a:blip r:embed="rId3">
            <a:alphaModFix/>
          </a:blip>
          <a:stretch>
            <a:fillRect/>
          </a:stretch>
        </p:blipFill>
        <p:spPr>
          <a:xfrm>
            <a:off x="381000" y="740025"/>
            <a:ext cx="7828424" cy="4403474"/>
          </a:xfrm>
          <a:prstGeom prst="rect">
            <a:avLst/>
          </a:prstGeom>
          <a:noFill/>
          <a:ln>
            <a:noFill/>
          </a:ln>
        </p:spPr>
      </p:pic>
      <p:sp>
        <p:nvSpPr>
          <p:cNvPr id="128" name="Google Shape;128;p20"/>
          <p:cNvSpPr txBox="1">
            <a:spLocks noGrp="1"/>
          </p:cNvSpPr>
          <p:nvPr>
            <p:ph type="title"/>
          </p:nvPr>
        </p:nvSpPr>
        <p:spPr>
          <a:xfrm>
            <a:off x="320800" y="172675"/>
            <a:ext cx="8160600" cy="61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fr" sz="1600" b="1">
                <a:latin typeface="Poppins"/>
                <a:ea typeface="Poppins"/>
                <a:cs typeface="Poppins"/>
                <a:sym typeface="Poppins"/>
              </a:rPr>
              <a:t>6 baobabs n’existent qu’à Madagascar (sur 9 espèces mondiales)</a:t>
            </a:r>
            <a:endParaRPr sz="1600">
              <a:latin typeface="Poppins"/>
              <a:ea typeface="Poppins"/>
              <a:cs typeface="Poppins"/>
              <a:sym typeface="Poppins"/>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436"/>
        <p:cNvGrpSpPr/>
        <p:nvPr/>
      </p:nvGrpSpPr>
      <p:grpSpPr>
        <a:xfrm>
          <a:off x="0" y="0"/>
          <a:ext cx="0" cy="0"/>
          <a:chOff x="0" y="0"/>
          <a:chExt cx="0" cy="0"/>
        </a:xfrm>
      </p:grpSpPr>
      <p:sp>
        <p:nvSpPr>
          <p:cNvPr id="437" name="Google Shape;437;p63"/>
          <p:cNvSpPr txBox="1">
            <a:spLocks noGrp="1"/>
          </p:cNvSpPr>
          <p:nvPr>
            <p:ph type="title"/>
          </p:nvPr>
        </p:nvSpPr>
        <p:spPr>
          <a:xfrm>
            <a:off x="212550" y="660775"/>
            <a:ext cx="6151800" cy="2537400"/>
          </a:xfrm>
          <a:prstGeom prst="rect">
            <a:avLst/>
          </a:prstGeom>
        </p:spPr>
        <p:txBody>
          <a:bodyPr spcFirstLastPara="1" wrap="square" lIns="91425" tIns="91425" rIns="91425" bIns="91425" anchor="t" anchorCtr="0">
            <a:noAutofit/>
          </a:bodyPr>
          <a:lstStyle/>
          <a:p>
            <a:pPr marL="457200" lvl="0" indent="-352425" algn="l" rtl="0">
              <a:lnSpc>
                <a:spcPct val="115000"/>
              </a:lnSpc>
              <a:spcBef>
                <a:spcPts val="0"/>
              </a:spcBef>
              <a:spcAft>
                <a:spcPts val="0"/>
              </a:spcAft>
              <a:buClr>
                <a:srgbClr val="1155CC"/>
              </a:buClr>
              <a:buSzPts val="1950"/>
              <a:buFont typeface="Poppins Light"/>
              <a:buChar char="●"/>
            </a:pPr>
            <a:r>
              <a:rPr lang="fr" sz="1950" b="1">
                <a:solidFill>
                  <a:srgbClr val="1155CC"/>
                </a:solidFill>
                <a:latin typeface="Poppins"/>
                <a:ea typeface="Poppins"/>
                <a:cs typeface="Poppins"/>
                <a:sym typeface="Poppins"/>
              </a:rPr>
              <a:t>Solution apportée : </a:t>
            </a:r>
            <a:endParaRPr sz="1950" b="1">
              <a:solidFill>
                <a:srgbClr val="1155CC"/>
              </a:solidFill>
              <a:latin typeface="Poppins"/>
              <a:ea typeface="Poppins"/>
              <a:cs typeface="Poppins"/>
              <a:sym typeface="Poppins"/>
            </a:endParaRPr>
          </a:p>
          <a:p>
            <a:pPr marL="457200" lvl="0" indent="0" algn="l" rtl="0">
              <a:lnSpc>
                <a:spcPct val="115000"/>
              </a:lnSpc>
              <a:spcBef>
                <a:spcPts val="1000"/>
              </a:spcBef>
              <a:spcAft>
                <a:spcPts val="0"/>
              </a:spcAft>
              <a:buNone/>
            </a:pPr>
            <a:r>
              <a:rPr lang="fr" sz="1400">
                <a:latin typeface="Poppins"/>
                <a:ea typeface="Poppins"/>
                <a:cs typeface="Poppins"/>
                <a:sym typeface="Poppins"/>
              </a:rPr>
              <a:t>Déployer un programme de coopération régionale sur 5 ans en appui à la biodiversité à l’échelle de l’Océan Indien.</a:t>
            </a:r>
            <a:endParaRPr sz="1400">
              <a:latin typeface="Poppins"/>
              <a:ea typeface="Poppins"/>
              <a:cs typeface="Poppins"/>
              <a:sym typeface="Poppins"/>
            </a:endParaRPr>
          </a:p>
          <a:p>
            <a:pPr marL="457200" lvl="0" indent="0" algn="l" rtl="0">
              <a:lnSpc>
                <a:spcPct val="115000"/>
              </a:lnSpc>
              <a:spcBef>
                <a:spcPts val="1000"/>
              </a:spcBef>
              <a:spcAft>
                <a:spcPts val="1000"/>
              </a:spcAft>
              <a:buNone/>
            </a:pPr>
            <a:r>
              <a:rPr lang="fr" sz="1400">
                <a:latin typeface="Poppins"/>
                <a:ea typeface="Poppins"/>
                <a:cs typeface="Poppins"/>
                <a:sym typeface="Poppins"/>
              </a:rPr>
              <a:t>Mettre en commun et valoriser les productions intellectuelles, </a:t>
            </a:r>
            <a:br>
              <a:rPr lang="fr" sz="1400">
                <a:latin typeface="Poppins"/>
                <a:ea typeface="Poppins"/>
                <a:cs typeface="Poppins"/>
                <a:sym typeface="Poppins"/>
              </a:rPr>
            </a:br>
            <a:r>
              <a:rPr lang="fr" sz="1400">
                <a:latin typeface="Poppins"/>
                <a:ea typeface="Poppins"/>
                <a:cs typeface="Poppins"/>
                <a:sym typeface="Poppins"/>
              </a:rPr>
              <a:t>les connaissances, outils et expertises.</a:t>
            </a:r>
            <a:endParaRPr sz="1400">
              <a:latin typeface="Poppins"/>
              <a:ea typeface="Poppins"/>
              <a:cs typeface="Poppins"/>
              <a:sym typeface="Poppins"/>
            </a:endParaRPr>
          </a:p>
        </p:txBody>
      </p:sp>
      <p:pic>
        <p:nvPicPr>
          <p:cNvPr id="438" name="Google Shape;438;p63"/>
          <p:cNvPicPr preferRelativeResize="0"/>
          <p:nvPr/>
        </p:nvPicPr>
        <p:blipFill rotWithShape="1">
          <a:blip r:embed="rId3">
            <a:alphaModFix/>
          </a:blip>
          <a:srcRect/>
          <a:stretch/>
        </p:blipFill>
        <p:spPr>
          <a:xfrm>
            <a:off x="6261725" y="256925"/>
            <a:ext cx="2711699" cy="2711699"/>
          </a:xfrm>
          <a:prstGeom prst="rect">
            <a:avLst/>
          </a:prstGeom>
          <a:noFill/>
          <a:ln>
            <a:noFill/>
          </a:ln>
        </p:spPr>
      </p:pic>
      <p:pic>
        <p:nvPicPr>
          <p:cNvPr id="439" name="Google Shape;439;p63"/>
          <p:cNvPicPr preferRelativeResize="0"/>
          <p:nvPr/>
        </p:nvPicPr>
        <p:blipFill rotWithShape="1">
          <a:blip r:embed="rId4">
            <a:alphaModFix/>
          </a:blip>
          <a:srcRect t="13978"/>
          <a:stretch/>
        </p:blipFill>
        <p:spPr>
          <a:xfrm>
            <a:off x="3570375" y="3041175"/>
            <a:ext cx="3488676" cy="2000227"/>
          </a:xfrm>
          <a:prstGeom prst="rect">
            <a:avLst/>
          </a:prstGeom>
          <a:noFill/>
          <a:ln>
            <a:noFill/>
          </a:ln>
        </p:spPr>
      </p:pic>
      <p:pic>
        <p:nvPicPr>
          <p:cNvPr id="440" name="Google Shape;440;p63"/>
          <p:cNvPicPr preferRelativeResize="0"/>
          <p:nvPr/>
        </p:nvPicPr>
        <p:blipFill>
          <a:blip r:embed="rId5">
            <a:alphaModFix/>
          </a:blip>
          <a:stretch>
            <a:fillRect/>
          </a:stretch>
        </p:blipFill>
        <p:spPr>
          <a:xfrm>
            <a:off x="791524" y="3041175"/>
            <a:ext cx="2672168" cy="2000225"/>
          </a:xfrm>
          <a:prstGeom prst="rect">
            <a:avLst/>
          </a:prstGeom>
          <a:noFill/>
          <a:ln>
            <a:noFill/>
          </a:ln>
        </p:spPr>
      </p:pic>
    </p:spTree>
  </p:cSld>
  <p:clrMapOvr>
    <a:masterClrMapping/>
  </p:clrMapOvr>
  <p:transition spd="med">
    <p:fade/>
  </p:transition>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444"/>
        <p:cNvGrpSpPr/>
        <p:nvPr/>
      </p:nvGrpSpPr>
      <p:grpSpPr>
        <a:xfrm>
          <a:off x="0" y="0"/>
          <a:ext cx="0" cy="0"/>
          <a:chOff x="0" y="0"/>
          <a:chExt cx="0" cy="0"/>
        </a:xfrm>
      </p:grpSpPr>
      <p:pic>
        <p:nvPicPr>
          <p:cNvPr id="445" name="Google Shape;445;p64"/>
          <p:cNvPicPr preferRelativeResize="0"/>
          <p:nvPr/>
        </p:nvPicPr>
        <p:blipFill rotWithShape="1">
          <a:blip r:embed="rId3">
            <a:alphaModFix/>
          </a:blip>
          <a:srcRect/>
          <a:stretch/>
        </p:blipFill>
        <p:spPr>
          <a:xfrm>
            <a:off x="6232801" y="256925"/>
            <a:ext cx="2588225" cy="2588225"/>
          </a:xfrm>
          <a:prstGeom prst="rect">
            <a:avLst/>
          </a:prstGeom>
          <a:noFill/>
          <a:ln>
            <a:noFill/>
          </a:ln>
        </p:spPr>
      </p:pic>
      <p:sp>
        <p:nvSpPr>
          <p:cNvPr id="446" name="Google Shape;446;p64"/>
          <p:cNvSpPr txBox="1"/>
          <p:nvPr/>
        </p:nvSpPr>
        <p:spPr>
          <a:xfrm>
            <a:off x="176308" y="836619"/>
            <a:ext cx="6056700" cy="4306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rgbClr val="000000"/>
              </a:buClr>
              <a:buSzPts val="1200"/>
              <a:buFont typeface="Arial"/>
              <a:buNone/>
            </a:pPr>
            <a:r>
              <a:rPr lang="fr" sz="1200" b="0" i="0" u="sng" strike="noStrike" cap="none">
                <a:solidFill>
                  <a:srgbClr val="595959"/>
                </a:solidFill>
                <a:latin typeface="Arial"/>
                <a:ea typeface="Arial"/>
                <a:cs typeface="Arial"/>
                <a:sym typeface="Arial"/>
              </a:rPr>
              <a:t>Création de réseaux pour la préservation de la biodiversité</a:t>
            </a:r>
            <a:r>
              <a:rPr lang="fr" sz="1200" b="0" i="0" u="none" strike="noStrike" cap="none">
                <a:solidFill>
                  <a:srgbClr val="595959"/>
                </a:solidFill>
                <a:latin typeface="Arial"/>
                <a:ea typeface="Arial"/>
                <a:cs typeface="Arial"/>
                <a:sym typeface="Arial"/>
              </a:rPr>
              <a:t> : </a:t>
            </a:r>
            <a:endParaRPr sz="1200" b="0" i="0" u="none" strike="noStrike" cap="none">
              <a:solidFill>
                <a:srgbClr val="595959"/>
              </a:solidFill>
              <a:latin typeface="Arial"/>
              <a:ea typeface="Arial"/>
              <a:cs typeface="Arial"/>
              <a:sym typeface="Arial"/>
            </a:endParaRPr>
          </a:p>
          <a:p>
            <a:pPr marL="0" marR="0" lvl="0" indent="0" algn="l" rtl="0">
              <a:spcBef>
                <a:spcPts val="0"/>
              </a:spcBef>
              <a:spcAft>
                <a:spcPts val="0"/>
              </a:spcAft>
              <a:buClr>
                <a:srgbClr val="000000"/>
              </a:buClr>
              <a:buSzPts val="1200"/>
              <a:buFont typeface="Arial"/>
              <a:buNone/>
            </a:pPr>
            <a:endParaRPr sz="1200" b="0" i="0" u="none" strike="noStrike" cap="none">
              <a:solidFill>
                <a:srgbClr val="595959"/>
              </a:solidFill>
              <a:latin typeface="Arial"/>
              <a:ea typeface="Arial"/>
              <a:cs typeface="Arial"/>
              <a:sym typeface="Arial"/>
            </a:endParaRPr>
          </a:p>
          <a:p>
            <a:pPr marL="457200" marR="0" lvl="0" indent="-330200" algn="l" rtl="0">
              <a:spcBef>
                <a:spcPts val="0"/>
              </a:spcBef>
              <a:spcAft>
                <a:spcPts val="0"/>
              </a:spcAft>
              <a:buClr>
                <a:srgbClr val="595959"/>
              </a:buClr>
              <a:buSzPts val="1200"/>
              <a:buFont typeface="Arial"/>
              <a:buChar char="●"/>
            </a:pPr>
            <a:r>
              <a:rPr lang="fr" sz="1200" b="0" i="0" u="none" strike="noStrike" cap="none">
                <a:solidFill>
                  <a:srgbClr val="595959"/>
                </a:solidFill>
                <a:latin typeface="Arial"/>
                <a:ea typeface="Arial"/>
                <a:cs typeface="Arial"/>
                <a:sym typeface="Arial"/>
              </a:rPr>
              <a:t>Réseau régional de gestionnaires d’aires marines protégées. </a:t>
            </a:r>
            <a:br>
              <a:rPr lang="fr" sz="1200" b="0" i="0" u="none" strike="noStrike" cap="none">
                <a:solidFill>
                  <a:srgbClr val="595959"/>
                </a:solidFill>
                <a:latin typeface="Arial"/>
                <a:ea typeface="Arial"/>
                <a:cs typeface="Arial"/>
                <a:sym typeface="Arial"/>
              </a:rPr>
            </a:br>
            <a:r>
              <a:rPr lang="fr" sz="1200" b="0" i="0" u="none" strike="noStrike" cap="none">
                <a:solidFill>
                  <a:srgbClr val="595959"/>
                </a:solidFill>
                <a:latin typeface="Arial"/>
                <a:ea typeface="Arial"/>
                <a:cs typeface="Arial"/>
                <a:sym typeface="Arial"/>
              </a:rPr>
              <a:t>(29 AMP de Madagascar impliquées</a:t>
            </a:r>
            <a:r>
              <a:rPr lang="fr" sz="1200">
                <a:solidFill>
                  <a:srgbClr val="595959"/>
                </a:solidFill>
              </a:rPr>
              <a:t>)</a:t>
            </a:r>
            <a:endParaRPr sz="1200" b="0" i="0" u="none" strike="noStrike" cap="none">
              <a:solidFill>
                <a:srgbClr val="595959"/>
              </a:solidFill>
              <a:latin typeface="Arial"/>
              <a:ea typeface="Arial"/>
              <a:cs typeface="Arial"/>
              <a:sym typeface="Arial"/>
            </a:endParaRPr>
          </a:p>
          <a:p>
            <a:pPr marL="457200" marR="0" lvl="0" indent="-330200" algn="l" rtl="0">
              <a:spcBef>
                <a:spcPts val="0"/>
              </a:spcBef>
              <a:spcAft>
                <a:spcPts val="0"/>
              </a:spcAft>
              <a:buClr>
                <a:srgbClr val="595959"/>
              </a:buClr>
              <a:buSzPts val="1200"/>
              <a:buFont typeface="Arial"/>
              <a:buChar char="●"/>
            </a:pPr>
            <a:r>
              <a:rPr lang="fr" sz="1200" b="0" i="0" u="none" strike="noStrike" cap="none">
                <a:solidFill>
                  <a:srgbClr val="595959"/>
                </a:solidFill>
                <a:latin typeface="Arial"/>
                <a:ea typeface="Arial"/>
                <a:cs typeface="Arial"/>
                <a:sym typeface="Arial"/>
              </a:rPr>
              <a:t>Réseau académique sur le capital naturel et les services écosystémiques. </a:t>
            </a:r>
            <a:br>
              <a:rPr lang="fr" sz="1200" b="0" i="0" u="none" strike="noStrike" cap="none">
                <a:solidFill>
                  <a:srgbClr val="595959"/>
                </a:solidFill>
                <a:latin typeface="Arial"/>
                <a:ea typeface="Arial"/>
                <a:cs typeface="Arial"/>
                <a:sym typeface="Arial"/>
              </a:rPr>
            </a:br>
            <a:r>
              <a:rPr lang="fr" sz="1200" b="0" i="0" u="none" strike="noStrike" cap="none">
                <a:solidFill>
                  <a:srgbClr val="595959"/>
                </a:solidFill>
                <a:latin typeface="Arial"/>
                <a:ea typeface="Arial"/>
                <a:cs typeface="Arial"/>
                <a:sym typeface="Arial"/>
              </a:rPr>
              <a:t>(dont 2 chercheurs malgaches</a:t>
            </a:r>
            <a:r>
              <a:rPr lang="fr" sz="1200">
                <a:solidFill>
                  <a:srgbClr val="595959"/>
                </a:solidFill>
              </a:rPr>
              <a:t>)</a:t>
            </a:r>
            <a:endParaRPr sz="1200" b="0" i="0" u="none" strike="noStrike" cap="none">
              <a:solidFill>
                <a:srgbClr val="595959"/>
              </a:solidFill>
              <a:latin typeface="Arial"/>
              <a:ea typeface="Arial"/>
              <a:cs typeface="Arial"/>
              <a:sym typeface="Arial"/>
            </a:endParaRPr>
          </a:p>
          <a:p>
            <a:pPr marL="457200" marR="0" lvl="0" indent="-330200" algn="l" rtl="0">
              <a:spcBef>
                <a:spcPts val="0"/>
              </a:spcBef>
              <a:spcAft>
                <a:spcPts val="0"/>
              </a:spcAft>
              <a:buClr>
                <a:srgbClr val="595959"/>
              </a:buClr>
              <a:buSzPts val="1200"/>
              <a:buFont typeface="Arial"/>
              <a:buChar char="●"/>
            </a:pPr>
            <a:r>
              <a:rPr lang="fr" sz="1200" b="0" i="0" u="none" strike="noStrike" cap="none">
                <a:solidFill>
                  <a:srgbClr val="595959"/>
                </a:solidFill>
                <a:latin typeface="Arial"/>
                <a:ea typeface="Arial"/>
                <a:cs typeface="Arial"/>
                <a:sym typeface="Arial"/>
              </a:rPr>
              <a:t>Actions de dialogue entre les acteurs publics et privés, </a:t>
            </a:r>
            <a:br>
              <a:rPr lang="fr" sz="1200" b="0" i="0" u="none" strike="noStrike" cap="none">
                <a:solidFill>
                  <a:srgbClr val="595959"/>
                </a:solidFill>
                <a:latin typeface="Arial"/>
                <a:ea typeface="Arial"/>
                <a:cs typeface="Arial"/>
                <a:sym typeface="Arial"/>
              </a:rPr>
            </a:br>
            <a:r>
              <a:rPr lang="fr" sz="1200" b="0" i="0" u="none" strike="noStrike" cap="none">
                <a:solidFill>
                  <a:srgbClr val="595959"/>
                </a:solidFill>
                <a:latin typeface="Arial"/>
                <a:ea typeface="Arial"/>
                <a:cs typeface="Arial"/>
                <a:sym typeface="Arial"/>
              </a:rPr>
              <a:t>(dont 2 à Madagascar</a:t>
            </a:r>
            <a:r>
              <a:rPr lang="fr" sz="1200">
                <a:solidFill>
                  <a:srgbClr val="595959"/>
                </a:solidFill>
              </a:rPr>
              <a:t>)</a:t>
            </a:r>
            <a:endParaRPr sz="1200" b="0" i="0" u="none" strike="noStrike" cap="none">
              <a:solidFill>
                <a:srgbClr val="595959"/>
              </a:solidFill>
              <a:latin typeface="Arial"/>
              <a:ea typeface="Arial"/>
              <a:cs typeface="Arial"/>
              <a:sym typeface="Arial"/>
            </a:endParaRPr>
          </a:p>
          <a:p>
            <a:pPr marL="0" marR="0" lvl="0" indent="0" algn="l" rtl="0">
              <a:spcBef>
                <a:spcPts val="0"/>
              </a:spcBef>
              <a:spcAft>
                <a:spcPts val="0"/>
              </a:spcAft>
              <a:buClr>
                <a:srgbClr val="000000"/>
              </a:buClr>
              <a:buSzPts val="800"/>
              <a:buFont typeface="Arial"/>
              <a:buNone/>
            </a:pPr>
            <a:endParaRPr sz="1200" b="0" i="0" u="none" strike="noStrike" cap="none">
              <a:solidFill>
                <a:srgbClr val="595959"/>
              </a:solidFill>
              <a:latin typeface="Arial"/>
              <a:ea typeface="Arial"/>
              <a:cs typeface="Arial"/>
              <a:sym typeface="Arial"/>
            </a:endParaRPr>
          </a:p>
          <a:p>
            <a:pPr marL="0" marR="0" lvl="0" indent="0" algn="l" rtl="0">
              <a:spcBef>
                <a:spcPts val="0"/>
              </a:spcBef>
              <a:spcAft>
                <a:spcPts val="0"/>
              </a:spcAft>
              <a:buClr>
                <a:srgbClr val="000000"/>
              </a:buClr>
              <a:buSzPts val="1200"/>
              <a:buFont typeface="Arial"/>
              <a:buNone/>
            </a:pPr>
            <a:r>
              <a:rPr lang="fr" sz="1200" b="0" i="0" u="sng" strike="noStrike" cap="none">
                <a:solidFill>
                  <a:srgbClr val="595959"/>
                </a:solidFill>
                <a:latin typeface="Arial"/>
                <a:ea typeface="Arial"/>
                <a:cs typeface="Arial"/>
                <a:sym typeface="Arial"/>
              </a:rPr>
              <a:t>Soutien à la transition écologique dans le secteur privé</a:t>
            </a:r>
            <a:r>
              <a:rPr lang="fr" sz="1200" b="0" i="0" u="none" strike="noStrike" cap="none">
                <a:solidFill>
                  <a:srgbClr val="595959"/>
                </a:solidFill>
                <a:latin typeface="Arial"/>
                <a:ea typeface="Arial"/>
                <a:cs typeface="Arial"/>
                <a:sym typeface="Arial"/>
              </a:rPr>
              <a:t> :</a:t>
            </a:r>
            <a:endParaRPr sz="1200" b="0" i="0" u="none" strike="noStrike" cap="none">
              <a:solidFill>
                <a:srgbClr val="595959"/>
              </a:solidFill>
              <a:latin typeface="Arial"/>
              <a:ea typeface="Arial"/>
              <a:cs typeface="Arial"/>
              <a:sym typeface="Arial"/>
            </a:endParaRPr>
          </a:p>
          <a:p>
            <a:pPr marL="0" marR="0" lvl="0" indent="0" algn="l" rtl="0">
              <a:spcBef>
                <a:spcPts val="0"/>
              </a:spcBef>
              <a:spcAft>
                <a:spcPts val="0"/>
              </a:spcAft>
              <a:buClr>
                <a:srgbClr val="000000"/>
              </a:buClr>
              <a:buSzPts val="800"/>
              <a:buFont typeface="Arial"/>
              <a:buNone/>
            </a:pPr>
            <a:endParaRPr sz="1200" b="0" i="0" u="none" strike="noStrike" cap="none">
              <a:solidFill>
                <a:srgbClr val="595959"/>
              </a:solidFill>
              <a:latin typeface="Arial"/>
              <a:ea typeface="Arial"/>
              <a:cs typeface="Arial"/>
              <a:sym typeface="Arial"/>
            </a:endParaRPr>
          </a:p>
          <a:p>
            <a:pPr marL="457200" marR="0" lvl="0" indent="-330200" algn="l" rtl="0">
              <a:spcBef>
                <a:spcPts val="0"/>
              </a:spcBef>
              <a:spcAft>
                <a:spcPts val="0"/>
              </a:spcAft>
              <a:buClr>
                <a:srgbClr val="595959"/>
              </a:buClr>
              <a:buSzPts val="1200"/>
              <a:buFont typeface="Arial"/>
              <a:buChar char="●"/>
            </a:pPr>
            <a:r>
              <a:rPr lang="fr" sz="1200" b="0" i="0" u="none" strike="noStrike" cap="none">
                <a:solidFill>
                  <a:srgbClr val="595959"/>
                </a:solidFill>
                <a:latin typeface="Arial"/>
                <a:ea typeface="Arial"/>
                <a:cs typeface="Arial"/>
                <a:sym typeface="Arial"/>
              </a:rPr>
              <a:t>Appui aux entreprises régionales pour intégrer la biodiversité dans leur stratégie</a:t>
            </a:r>
            <a:endParaRPr sz="1200" b="0" i="0" u="none" strike="noStrike" cap="none">
              <a:solidFill>
                <a:srgbClr val="595959"/>
              </a:solidFill>
              <a:latin typeface="Arial"/>
              <a:ea typeface="Arial"/>
              <a:cs typeface="Arial"/>
              <a:sym typeface="Arial"/>
            </a:endParaRPr>
          </a:p>
          <a:p>
            <a:pPr marL="457200" marR="0" lvl="0" indent="-330200" algn="l" rtl="0">
              <a:spcBef>
                <a:spcPts val="0"/>
              </a:spcBef>
              <a:spcAft>
                <a:spcPts val="0"/>
              </a:spcAft>
              <a:buClr>
                <a:srgbClr val="595959"/>
              </a:buClr>
              <a:buSzPts val="1200"/>
              <a:buFont typeface="Arial"/>
              <a:buChar char="●"/>
            </a:pPr>
            <a:r>
              <a:rPr lang="fr" sz="1200" b="0" i="0" u="none" strike="noStrike" cap="none">
                <a:solidFill>
                  <a:srgbClr val="595959"/>
                </a:solidFill>
                <a:latin typeface="Arial"/>
                <a:ea typeface="Arial"/>
                <a:cs typeface="Arial"/>
                <a:sym typeface="Arial"/>
              </a:rPr>
              <a:t>Financement d’initiatives privées sur la biodiversité (appel à projets de 2,5M€)</a:t>
            </a:r>
            <a:endParaRPr sz="1200" b="0" i="0" u="none" strike="noStrike" cap="none">
              <a:solidFill>
                <a:srgbClr val="595959"/>
              </a:solidFill>
              <a:latin typeface="Arial"/>
              <a:ea typeface="Arial"/>
              <a:cs typeface="Arial"/>
              <a:sym typeface="Arial"/>
            </a:endParaRPr>
          </a:p>
          <a:p>
            <a:pPr marL="0" marR="0" lvl="0" indent="0" algn="l" rtl="0">
              <a:spcBef>
                <a:spcPts val="0"/>
              </a:spcBef>
              <a:spcAft>
                <a:spcPts val="0"/>
              </a:spcAft>
              <a:buClr>
                <a:srgbClr val="000000"/>
              </a:buClr>
              <a:buSzPts val="800"/>
              <a:buFont typeface="Arial"/>
              <a:buNone/>
            </a:pPr>
            <a:endParaRPr sz="1200" b="0" i="0" u="none" strike="noStrike" cap="none">
              <a:solidFill>
                <a:srgbClr val="595959"/>
              </a:solidFill>
              <a:latin typeface="Arial"/>
              <a:ea typeface="Arial"/>
              <a:cs typeface="Arial"/>
              <a:sym typeface="Arial"/>
            </a:endParaRPr>
          </a:p>
          <a:p>
            <a:pPr marL="0" marR="0" lvl="0" indent="0" algn="l" rtl="0">
              <a:spcBef>
                <a:spcPts val="0"/>
              </a:spcBef>
              <a:spcAft>
                <a:spcPts val="0"/>
              </a:spcAft>
              <a:buClr>
                <a:srgbClr val="000000"/>
              </a:buClr>
              <a:buSzPts val="1200"/>
              <a:buFont typeface="Arial"/>
              <a:buNone/>
            </a:pPr>
            <a:r>
              <a:rPr lang="fr" sz="1200" b="0" i="0" u="sng" strike="noStrike" cap="none">
                <a:solidFill>
                  <a:srgbClr val="595959"/>
                </a:solidFill>
                <a:latin typeface="Arial"/>
                <a:ea typeface="Arial"/>
                <a:cs typeface="Arial"/>
                <a:sym typeface="Arial"/>
              </a:rPr>
              <a:t>Promotion de la contribution de la recherche au dialogue Science – Société </a:t>
            </a:r>
            <a:r>
              <a:rPr lang="fr" sz="1200" b="0" i="0" u="none" strike="noStrike" cap="none">
                <a:solidFill>
                  <a:srgbClr val="595959"/>
                </a:solidFill>
                <a:latin typeface="Arial"/>
                <a:ea typeface="Arial"/>
                <a:cs typeface="Arial"/>
                <a:sym typeface="Arial"/>
              </a:rPr>
              <a:t>:</a:t>
            </a:r>
            <a:endParaRPr sz="1200" b="0" i="0" u="none" strike="noStrike" cap="none">
              <a:solidFill>
                <a:srgbClr val="595959"/>
              </a:solidFill>
              <a:latin typeface="Arial"/>
              <a:ea typeface="Arial"/>
              <a:cs typeface="Arial"/>
              <a:sym typeface="Arial"/>
            </a:endParaRPr>
          </a:p>
          <a:p>
            <a:pPr marL="0" marR="0" lvl="0" indent="0" algn="l" rtl="0">
              <a:spcBef>
                <a:spcPts val="0"/>
              </a:spcBef>
              <a:spcAft>
                <a:spcPts val="0"/>
              </a:spcAft>
              <a:buClr>
                <a:srgbClr val="000000"/>
              </a:buClr>
              <a:buSzPts val="1200"/>
              <a:buFont typeface="Arial"/>
              <a:buNone/>
            </a:pPr>
            <a:endParaRPr sz="1200" b="0" i="0" u="none" strike="noStrike" cap="none">
              <a:solidFill>
                <a:srgbClr val="595959"/>
              </a:solidFill>
              <a:latin typeface="Arial"/>
              <a:ea typeface="Arial"/>
              <a:cs typeface="Arial"/>
              <a:sym typeface="Arial"/>
            </a:endParaRPr>
          </a:p>
          <a:p>
            <a:pPr marL="457200" marR="0" lvl="0" indent="-330200" algn="l" rtl="0">
              <a:spcBef>
                <a:spcPts val="0"/>
              </a:spcBef>
              <a:spcAft>
                <a:spcPts val="0"/>
              </a:spcAft>
              <a:buClr>
                <a:srgbClr val="595959"/>
              </a:buClr>
              <a:buSzPts val="1200"/>
              <a:buFont typeface="Arial"/>
              <a:buChar char="●"/>
            </a:pPr>
            <a:r>
              <a:rPr lang="fr" sz="1200" b="0" i="0" u="none" strike="noStrike" cap="none">
                <a:solidFill>
                  <a:srgbClr val="595959"/>
                </a:solidFill>
                <a:latin typeface="Arial"/>
                <a:ea typeface="Arial"/>
                <a:cs typeface="Arial"/>
                <a:sym typeface="Arial"/>
              </a:rPr>
              <a:t>Mobilisation d</a:t>
            </a:r>
            <a:r>
              <a:rPr lang="fr" sz="1200">
                <a:solidFill>
                  <a:srgbClr val="595959"/>
                </a:solidFill>
              </a:rPr>
              <a:t>’</a:t>
            </a:r>
            <a:r>
              <a:rPr lang="fr" sz="1200" b="0" i="0" u="none" strike="noStrike" cap="none">
                <a:solidFill>
                  <a:srgbClr val="595959"/>
                </a:solidFill>
                <a:latin typeface="Arial"/>
                <a:ea typeface="Arial"/>
                <a:cs typeface="Arial"/>
                <a:sym typeface="Arial"/>
              </a:rPr>
              <a:t>outils de dialogue sur la biodiversité </a:t>
            </a:r>
            <a:br>
              <a:rPr lang="fr" sz="1200" b="0" i="0" u="none" strike="noStrike" cap="none">
                <a:solidFill>
                  <a:srgbClr val="595959"/>
                </a:solidFill>
                <a:latin typeface="Arial"/>
                <a:ea typeface="Arial"/>
                <a:cs typeface="Arial"/>
                <a:sym typeface="Arial"/>
              </a:rPr>
            </a:br>
            <a:r>
              <a:rPr lang="fr" sz="1200" b="0" i="0" u="none" strike="noStrike" cap="none">
                <a:solidFill>
                  <a:srgbClr val="595959"/>
                </a:solidFill>
                <a:latin typeface="Arial"/>
                <a:ea typeface="Arial"/>
                <a:cs typeface="Arial"/>
                <a:sym typeface="Arial"/>
              </a:rPr>
              <a:t>(ateliers, films, exposition, ...)</a:t>
            </a:r>
            <a:endParaRPr sz="1200" b="0" i="0" u="none" strike="noStrike" cap="none">
              <a:solidFill>
                <a:srgbClr val="595959"/>
              </a:solidFill>
              <a:latin typeface="Arial"/>
              <a:ea typeface="Arial"/>
              <a:cs typeface="Arial"/>
              <a:sym typeface="Arial"/>
            </a:endParaRPr>
          </a:p>
          <a:p>
            <a:pPr marL="457200" marR="0" lvl="0" indent="-330200" algn="l" rtl="0">
              <a:spcBef>
                <a:spcPts val="0"/>
              </a:spcBef>
              <a:spcAft>
                <a:spcPts val="0"/>
              </a:spcAft>
              <a:buClr>
                <a:srgbClr val="595959"/>
              </a:buClr>
              <a:buSzPts val="1200"/>
              <a:buFont typeface="Arial"/>
              <a:buChar char="●"/>
            </a:pPr>
            <a:r>
              <a:rPr lang="fr" sz="1200" b="0" i="0" u="none" strike="noStrike" cap="none">
                <a:solidFill>
                  <a:srgbClr val="595959"/>
                </a:solidFill>
                <a:latin typeface="Arial"/>
                <a:ea typeface="Arial"/>
                <a:cs typeface="Arial"/>
                <a:sym typeface="Arial"/>
              </a:rPr>
              <a:t>Publication d’une revue sur la biodiversité dans l’</a:t>
            </a:r>
            <a:r>
              <a:rPr lang="fr" sz="1200">
                <a:solidFill>
                  <a:srgbClr val="595959"/>
                </a:solidFill>
              </a:rPr>
              <a:t>O</a:t>
            </a:r>
            <a:r>
              <a:rPr lang="fr" sz="1200" b="0" i="0" u="none" strike="noStrike" cap="none">
                <a:solidFill>
                  <a:srgbClr val="595959"/>
                </a:solidFill>
                <a:latin typeface="Arial"/>
                <a:ea typeface="Arial"/>
                <a:cs typeface="Arial"/>
                <a:sym typeface="Arial"/>
              </a:rPr>
              <a:t>céan Indien.</a:t>
            </a:r>
            <a:endParaRPr sz="1200" b="0" i="0" u="none" strike="noStrike" cap="none">
              <a:solidFill>
                <a:srgbClr val="595959"/>
              </a:solidFill>
              <a:latin typeface="Arial"/>
              <a:ea typeface="Arial"/>
              <a:cs typeface="Arial"/>
              <a:sym typeface="Arial"/>
            </a:endParaRPr>
          </a:p>
          <a:p>
            <a:pPr marL="457200" marR="0" lvl="0" indent="-330200" algn="l" rtl="0">
              <a:spcBef>
                <a:spcPts val="0"/>
              </a:spcBef>
              <a:spcAft>
                <a:spcPts val="0"/>
              </a:spcAft>
              <a:buClr>
                <a:srgbClr val="595959"/>
              </a:buClr>
              <a:buSzPts val="1200"/>
              <a:buFont typeface="Arial"/>
              <a:buChar char="●"/>
            </a:pPr>
            <a:r>
              <a:rPr lang="fr" sz="1200" b="0" i="0" u="none" strike="noStrike" cap="none">
                <a:solidFill>
                  <a:srgbClr val="595959"/>
                </a:solidFill>
                <a:latin typeface="Arial"/>
                <a:ea typeface="Arial"/>
                <a:cs typeface="Arial"/>
                <a:sym typeface="Arial"/>
              </a:rPr>
              <a:t>Animation du dialogue entre conservateurs et utilisateurs des ressources forestières (118 acteurs de Madagascar impliqués).</a:t>
            </a:r>
            <a:endParaRPr sz="1200" b="0" i="0" u="none" strike="noStrike" cap="none">
              <a:solidFill>
                <a:srgbClr val="595959"/>
              </a:solidFill>
              <a:latin typeface="Arial"/>
              <a:ea typeface="Arial"/>
              <a:cs typeface="Arial"/>
              <a:sym typeface="Arial"/>
            </a:endParaRPr>
          </a:p>
        </p:txBody>
      </p:sp>
      <p:sp>
        <p:nvSpPr>
          <p:cNvPr id="447" name="Google Shape;447;p64"/>
          <p:cNvSpPr txBox="1">
            <a:spLocks noGrp="1"/>
          </p:cNvSpPr>
          <p:nvPr>
            <p:ph type="title"/>
          </p:nvPr>
        </p:nvSpPr>
        <p:spPr>
          <a:xfrm>
            <a:off x="179050" y="256925"/>
            <a:ext cx="4561800" cy="497700"/>
          </a:xfrm>
          <a:prstGeom prst="rect">
            <a:avLst/>
          </a:prstGeom>
        </p:spPr>
        <p:txBody>
          <a:bodyPr spcFirstLastPara="1" wrap="square" lIns="91425" tIns="91425" rIns="91425" bIns="91425" anchor="t" anchorCtr="0">
            <a:noAutofit/>
          </a:bodyPr>
          <a:lstStyle/>
          <a:p>
            <a:pPr marL="457200" lvl="0" indent="-353060" algn="l" rtl="0">
              <a:lnSpc>
                <a:spcPct val="115000"/>
              </a:lnSpc>
              <a:spcBef>
                <a:spcPts val="0"/>
              </a:spcBef>
              <a:spcAft>
                <a:spcPts val="0"/>
              </a:spcAft>
              <a:buClr>
                <a:srgbClr val="1155CC"/>
              </a:buClr>
              <a:buSzPts val="1960"/>
              <a:buFont typeface="Poppins Light"/>
              <a:buChar char="●"/>
            </a:pPr>
            <a:r>
              <a:rPr lang="fr" sz="1950" b="1">
                <a:solidFill>
                  <a:srgbClr val="1155CC"/>
                </a:solidFill>
                <a:latin typeface="Poppins"/>
                <a:ea typeface="Poppins"/>
                <a:cs typeface="Poppins"/>
                <a:sym typeface="Poppins"/>
              </a:rPr>
              <a:t>⁠Impact et bénéfices :</a:t>
            </a:r>
            <a:r>
              <a:rPr lang="fr" sz="1960">
                <a:solidFill>
                  <a:srgbClr val="1155CC"/>
                </a:solidFill>
                <a:latin typeface="Poppins Light"/>
                <a:ea typeface="Poppins Light"/>
                <a:cs typeface="Poppins Light"/>
                <a:sym typeface="Poppins Light"/>
              </a:rPr>
              <a:t> </a:t>
            </a:r>
            <a:endParaRPr sz="1960">
              <a:solidFill>
                <a:srgbClr val="1155CC"/>
              </a:solidFill>
              <a:latin typeface="Poppins Light"/>
              <a:ea typeface="Poppins Light"/>
              <a:cs typeface="Poppins Light"/>
              <a:sym typeface="Poppins Light"/>
            </a:endParaRPr>
          </a:p>
          <a:p>
            <a:pPr marL="0" lvl="0" indent="0" algn="just" rtl="0">
              <a:spcBef>
                <a:spcPts val="1000"/>
              </a:spcBef>
              <a:spcAft>
                <a:spcPts val="0"/>
              </a:spcAft>
              <a:buNone/>
            </a:pPr>
            <a:endParaRPr sz="1100">
              <a:solidFill>
                <a:srgbClr val="1155CC"/>
              </a:solidFill>
              <a:latin typeface="Poppins"/>
              <a:ea typeface="Poppins"/>
              <a:cs typeface="Poppins"/>
              <a:sym typeface="Poppins"/>
            </a:endParaRPr>
          </a:p>
          <a:p>
            <a:pPr marL="0" lvl="0" indent="0" algn="l" rtl="0">
              <a:lnSpc>
                <a:spcPct val="115000"/>
              </a:lnSpc>
              <a:spcBef>
                <a:spcPts val="0"/>
              </a:spcBef>
              <a:spcAft>
                <a:spcPts val="0"/>
              </a:spcAft>
              <a:buClr>
                <a:schemeClr val="dk1"/>
              </a:buClr>
              <a:buSzPts val="1100"/>
              <a:buFont typeface="Arial"/>
              <a:buNone/>
            </a:pPr>
            <a:endParaRPr sz="900">
              <a:solidFill>
                <a:srgbClr val="1155CC"/>
              </a:solidFill>
              <a:latin typeface="Montserrat"/>
              <a:ea typeface="Montserrat"/>
              <a:cs typeface="Montserrat"/>
              <a:sym typeface="Montserrat"/>
            </a:endParaRPr>
          </a:p>
        </p:txBody>
      </p:sp>
    </p:spTree>
  </p:cSld>
  <p:clrMapOvr>
    <a:masterClrMapping/>
  </p:clrMapOvr>
  <p:transition spd="med">
    <p:fade/>
  </p:transition>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451"/>
        <p:cNvGrpSpPr/>
        <p:nvPr/>
      </p:nvGrpSpPr>
      <p:grpSpPr>
        <a:xfrm>
          <a:off x="0" y="0"/>
          <a:ext cx="0" cy="0"/>
          <a:chOff x="0" y="0"/>
          <a:chExt cx="0" cy="0"/>
        </a:xfrm>
      </p:grpSpPr>
      <p:sp>
        <p:nvSpPr>
          <p:cNvPr id="452" name="Google Shape;452;p65"/>
          <p:cNvSpPr txBox="1">
            <a:spLocks noGrp="1"/>
          </p:cNvSpPr>
          <p:nvPr>
            <p:ph type="title"/>
          </p:nvPr>
        </p:nvSpPr>
        <p:spPr>
          <a:xfrm>
            <a:off x="268300" y="509450"/>
            <a:ext cx="5543100" cy="1205700"/>
          </a:xfrm>
          <a:prstGeom prst="rect">
            <a:avLst/>
          </a:prstGeom>
        </p:spPr>
        <p:txBody>
          <a:bodyPr spcFirstLastPara="1" wrap="square" lIns="91425" tIns="91425" rIns="91425" bIns="91425" anchor="t" anchorCtr="0">
            <a:noAutofit/>
          </a:bodyPr>
          <a:lstStyle/>
          <a:p>
            <a:pPr marL="457200" marR="0" lvl="0" indent="-352425" algn="l" rtl="0">
              <a:lnSpc>
                <a:spcPct val="115000"/>
              </a:lnSpc>
              <a:spcBef>
                <a:spcPts val="1000"/>
              </a:spcBef>
              <a:spcAft>
                <a:spcPts val="0"/>
              </a:spcAft>
              <a:buClr>
                <a:srgbClr val="1155CC"/>
              </a:buClr>
              <a:buSzPts val="1950"/>
              <a:buFont typeface="Poppins"/>
              <a:buChar char="●"/>
            </a:pPr>
            <a:r>
              <a:rPr lang="fr" sz="1950" b="1">
                <a:solidFill>
                  <a:srgbClr val="1155CC"/>
                </a:solidFill>
                <a:latin typeface="Poppins"/>
                <a:ea typeface="Poppins"/>
                <a:cs typeface="Poppins"/>
                <a:sym typeface="Poppins"/>
              </a:rPr>
              <a:t>Zone d'intervention :</a:t>
            </a:r>
            <a:r>
              <a:rPr lang="fr" sz="1960" b="1">
                <a:solidFill>
                  <a:srgbClr val="1155CC"/>
                </a:solidFill>
                <a:latin typeface="Poppins"/>
                <a:ea typeface="Poppins"/>
                <a:cs typeface="Poppins"/>
                <a:sym typeface="Poppins"/>
              </a:rPr>
              <a:t> </a:t>
            </a:r>
            <a:endParaRPr sz="1500">
              <a:solidFill>
                <a:srgbClr val="1155CC"/>
              </a:solidFill>
              <a:latin typeface="Poppins"/>
              <a:ea typeface="Poppins"/>
              <a:cs typeface="Poppins"/>
              <a:sym typeface="Poppins"/>
            </a:endParaRPr>
          </a:p>
          <a:p>
            <a:pPr marL="457200" lvl="0" indent="0" algn="l" rtl="0">
              <a:lnSpc>
                <a:spcPct val="115000"/>
              </a:lnSpc>
              <a:spcBef>
                <a:spcPts val="1000"/>
              </a:spcBef>
              <a:spcAft>
                <a:spcPts val="0"/>
              </a:spcAft>
              <a:buNone/>
            </a:pPr>
            <a:r>
              <a:rPr lang="fr" sz="1500">
                <a:latin typeface="Poppins"/>
                <a:ea typeface="Poppins"/>
                <a:cs typeface="Poppins"/>
                <a:sym typeface="Poppins"/>
              </a:rPr>
              <a:t>Iles du sud-Ouest de l’océan Indien, </a:t>
            </a:r>
            <a:br>
              <a:rPr lang="fr" sz="1500">
                <a:latin typeface="Poppins"/>
                <a:ea typeface="Poppins"/>
                <a:cs typeface="Poppins"/>
                <a:sym typeface="Poppins"/>
              </a:rPr>
            </a:br>
            <a:r>
              <a:rPr lang="fr" sz="1500">
                <a:latin typeface="Poppins"/>
                <a:ea typeface="Poppins"/>
                <a:cs typeface="Poppins"/>
                <a:sym typeface="Poppins"/>
              </a:rPr>
              <a:t>particulièrement Madagascar</a:t>
            </a:r>
            <a:endParaRPr sz="1500">
              <a:latin typeface="Poppins"/>
              <a:ea typeface="Poppins"/>
              <a:cs typeface="Poppins"/>
              <a:sym typeface="Poppins"/>
            </a:endParaRPr>
          </a:p>
          <a:p>
            <a:pPr marL="457200" lvl="0" indent="0" algn="l" rtl="0">
              <a:lnSpc>
                <a:spcPct val="115000"/>
              </a:lnSpc>
              <a:spcBef>
                <a:spcPts val="0"/>
              </a:spcBef>
              <a:spcAft>
                <a:spcPts val="0"/>
              </a:spcAft>
              <a:buNone/>
            </a:pPr>
            <a:endParaRPr sz="1960" b="1">
              <a:solidFill>
                <a:srgbClr val="FFB81C"/>
              </a:solidFill>
              <a:latin typeface="Poppins"/>
              <a:ea typeface="Poppins"/>
              <a:cs typeface="Poppins"/>
              <a:sym typeface="Poppins"/>
            </a:endParaRPr>
          </a:p>
          <a:p>
            <a:pPr marL="457200" lvl="0" indent="0" algn="l" rtl="0">
              <a:lnSpc>
                <a:spcPct val="115000"/>
              </a:lnSpc>
              <a:spcBef>
                <a:spcPts val="1000"/>
              </a:spcBef>
              <a:spcAft>
                <a:spcPts val="0"/>
              </a:spcAft>
              <a:buNone/>
            </a:pPr>
            <a:endParaRPr sz="1960">
              <a:solidFill>
                <a:srgbClr val="666666"/>
              </a:solidFill>
              <a:latin typeface="Poppins Light"/>
              <a:ea typeface="Poppins Light"/>
              <a:cs typeface="Poppins Light"/>
              <a:sym typeface="Poppins Light"/>
            </a:endParaRPr>
          </a:p>
        </p:txBody>
      </p:sp>
      <p:pic>
        <p:nvPicPr>
          <p:cNvPr id="453" name="Google Shape;453;p65"/>
          <p:cNvPicPr preferRelativeResize="0"/>
          <p:nvPr/>
        </p:nvPicPr>
        <p:blipFill>
          <a:blip r:embed="rId3">
            <a:alphaModFix/>
          </a:blip>
          <a:stretch>
            <a:fillRect/>
          </a:stretch>
        </p:blipFill>
        <p:spPr>
          <a:xfrm>
            <a:off x="6466850" y="295975"/>
            <a:ext cx="2348349" cy="2348349"/>
          </a:xfrm>
          <a:prstGeom prst="rect">
            <a:avLst/>
          </a:prstGeom>
          <a:noFill/>
          <a:ln>
            <a:noFill/>
          </a:ln>
        </p:spPr>
      </p:pic>
      <p:pic>
        <p:nvPicPr>
          <p:cNvPr id="454" name="Google Shape;454;p65"/>
          <p:cNvPicPr preferRelativeResize="0"/>
          <p:nvPr/>
        </p:nvPicPr>
        <p:blipFill>
          <a:blip r:embed="rId4">
            <a:alphaModFix/>
          </a:blip>
          <a:stretch>
            <a:fillRect/>
          </a:stretch>
        </p:blipFill>
        <p:spPr>
          <a:xfrm>
            <a:off x="5422925" y="3030500"/>
            <a:ext cx="3219400" cy="1810899"/>
          </a:xfrm>
          <a:prstGeom prst="rect">
            <a:avLst/>
          </a:prstGeom>
          <a:noFill/>
          <a:ln>
            <a:noFill/>
          </a:ln>
        </p:spPr>
      </p:pic>
      <p:pic>
        <p:nvPicPr>
          <p:cNvPr id="455" name="Google Shape;455;p65"/>
          <p:cNvPicPr preferRelativeResize="0"/>
          <p:nvPr/>
        </p:nvPicPr>
        <p:blipFill>
          <a:blip r:embed="rId5">
            <a:alphaModFix/>
          </a:blip>
          <a:stretch>
            <a:fillRect/>
          </a:stretch>
        </p:blipFill>
        <p:spPr>
          <a:xfrm>
            <a:off x="856475" y="1715150"/>
            <a:ext cx="3813261" cy="3506575"/>
          </a:xfrm>
          <a:prstGeom prst="rect">
            <a:avLst/>
          </a:prstGeom>
          <a:noFill/>
          <a:ln>
            <a:noFill/>
          </a:ln>
        </p:spPr>
      </p:pic>
    </p:spTree>
  </p:cSld>
  <p:clrMapOvr>
    <a:masterClrMapping/>
  </p:clrMapOvr>
  <p:transition spd="med">
    <p:fade/>
  </p:transition>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459"/>
        <p:cNvGrpSpPr/>
        <p:nvPr/>
      </p:nvGrpSpPr>
      <p:grpSpPr>
        <a:xfrm>
          <a:off x="0" y="0"/>
          <a:ext cx="0" cy="0"/>
          <a:chOff x="0" y="0"/>
          <a:chExt cx="0" cy="0"/>
        </a:xfrm>
      </p:grpSpPr>
      <p:sp>
        <p:nvSpPr>
          <p:cNvPr id="460" name="Google Shape;460;p66"/>
          <p:cNvSpPr txBox="1">
            <a:spLocks noGrp="1"/>
          </p:cNvSpPr>
          <p:nvPr>
            <p:ph type="title"/>
          </p:nvPr>
        </p:nvSpPr>
        <p:spPr>
          <a:xfrm>
            <a:off x="149050" y="160875"/>
            <a:ext cx="5619300" cy="2604600"/>
          </a:xfrm>
          <a:prstGeom prst="rect">
            <a:avLst/>
          </a:prstGeom>
        </p:spPr>
        <p:txBody>
          <a:bodyPr spcFirstLastPara="1" wrap="square" lIns="91425" tIns="91425" rIns="91425" bIns="91425" anchor="t" anchorCtr="0">
            <a:noAutofit/>
          </a:bodyPr>
          <a:lstStyle/>
          <a:p>
            <a:pPr marL="457200" lvl="0" indent="-353060" algn="l" rtl="0">
              <a:lnSpc>
                <a:spcPct val="115000"/>
              </a:lnSpc>
              <a:spcBef>
                <a:spcPts val="0"/>
              </a:spcBef>
              <a:spcAft>
                <a:spcPts val="0"/>
              </a:spcAft>
              <a:buClr>
                <a:srgbClr val="1155CC"/>
              </a:buClr>
              <a:buSzPts val="1960"/>
              <a:buFont typeface="Poppins Light"/>
              <a:buChar char="●"/>
            </a:pPr>
            <a:r>
              <a:rPr lang="fr" sz="1960" b="1">
                <a:solidFill>
                  <a:srgbClr val="1155CC"/>
                </a:solidFill>
                <a:latin typeface="Poppins"/>
                <a:ea typeface="Poppins"/>
                <a:cs typeface="Poppins"/>
                <a:sym typeface="Poppins"/>
              </a:rPr>
              <a:t>Partenaires et soutiens : </a:t>
            </a:r>
            <a:endParaRPr sz="1960">
              <a:solidFill>
                <a:srgbClr val="1155CC"/>
              </a:solidFill>
              <a:latin typeface="Poppins Light"/>
              <a:ea typeface="Poppins Light"/>
              <a:cs typeface="Poppins Light"/>
              <a:sym typeface="Poppins Light"/>
            </a:endParaRPr>
          </a:p>
          <a:p>
            <a:pPr marL="457200" marR="0" lvl="0" indent="0" algn="l" rtl="0">
              <a:lnSpc>
                <a:spcPct val="115000"/>
              </a:lnSpc>
              <a:spcBef>
                <a:spcPts val="1000"/>
              </a:spcBef>
              <a:spcAft>
                <a:spcPts val="0"/>
              </a:spcAft>
              <a:buNone/>
            </a:pPr>
            <a:r>
              <a:rPr lang="fr" sz="1200">
                <a:latin typeface="Poppins"/>
                <a:ea typeface="Poppins"/>
                <a:cs typeface="Poppins"/>
                <a:sym typeface="Poppins"/>
              </a:rPr>
              <a:t>Financé par l’AFD </a:t>
            </a:r>
            <a:endParaRPr sz="1200">
              <a:latin typeface="Poppins"/>
              <a:ea typeface="Poppins"/>
              <a:cs typeface="Poppins"/>
              <a:sym typeface="Poppins"/>
            </a:endParaRPr>
          </a:p>
          <a:p>
            <a:pPr marL="457200" marR="0" lvl="0" indent="0" algn="l" rtl="0">
              <a:lnSpc>
                <a:spcPct val="115000"/>
              </a:lnSpc>
              <a:spcBef>
                <a:spcPts val="0"/>
              </a:spcBef>
              <a:spcAft>
                <a:spcPts val="0"/>
              </a:spcAft>
              <a:buNone/>
            </a:pPr>
            <a:endParaRPr sz="1200">
              <a:latin typeface="Poppins"/>
              <a:ea typeface="Poppins"/>
              <a:cs typeface="Poppins"/>
              <a:sym typeface="Poppins"/>
            </a:endParaRPr>
          </a:p>
          <a:p>
            <a:pPr marL="457200" marR="0" lvl="0" indent="0" algn="l" rtl="0">
              <a:lnSpc>
                <a:spcPct val="115000"/>
              </a:lnSpc>
              <a:spcBef>
                <a:spcPts val="0"/>
              </a:spcBef>
              <a:spcAft>
                <a:spcPts val="0"/>
              </a:spcAft>
              <a:buNone/>
            </a:pPr>
            <a:r>
              <a:rPr lang="fr" sz="1200">
                <a:latin typeface="Poppins"/>
                <a:ea typeface="Poppins"/>
                <a:cs typeface="Poppins"/>
                <a:sym typeface="Poppins"/>
              </a:rPr>
              <a:t>Coordonné par Expertise France</a:t>
            </a:r>
            <a:endParaRPr sz="1200">
              <a:latin typeface="Poppins"/>
              <a:ea typeface="Poppins"/>
              <a:cs typeface="Poppins"/>
              <a:sym typeface="Poppins"/>
            </a:endParaRPr>
          </a:p>
          <a:p>
            <a:pPr marL="457200" marR="0" lvl="0" indent="0" algn="l" rtl="0">
              <a:lnSpc>
                <a:spcPct val="115000"/>
              </a:lnSpc>
              <a:spcBef>
                <a:spcPts val="0"/>
              </a:spcBef>
              <a:spcAft>
                <a:spcPts val="0"/>
              </a:spcAft>
              <a:buNone/>
            </a:pPr>
            <a:endParaRPr sz="1200">
              <a:latin typeface="Poppins"/>
              <a:ea typeface="Poppins"/>
              <a:cs typeface="Poppins"/>
              <a:sym typeface="Poppins"/>
            </a:endParaRPr>
          </a:p>
          <a:p>
            <a:pPr marL="457200" marR="0" lvl="0" indent="0" algn="l" rtl="0">
              <a:lnSpc>
                <a:spcPct val="115000"/>
              </a:lnSpc>
              <a:spcBef>
                <a:spcPts val="0"/>
              </a:spcBef>
              <a:spcAft>
                <a:spcPts val="0"/>
              </a:spcAft>
              <a:buNone/>
            </a:pPr>
            <a:r>
              <a:rPr lang="fr" sz="1200">
                <a:latin typeface="Poppins"/>
                <a:ea typeface="Poppins"/>
                <a:cs typeface="Poppins"/>
                <a:sym typeface="Poppins"/>
              </a:rPr>
              <a:t>Expertise France, IRD, Cirad, Réserves Naturelles de France, Les Naturalistes de Mayotte, Université de Maurice, Université des Mascareignes, Cap Business Océan Indien</a:t>
            </a:r>
            <a:endParaRPr sz="1200">
              <a:latin typeface="Poppins"/>
              <a:ea typeface="Poppins"/>
              <a:cs typeface="Poppins"/>
              <a:sym typeface="Poppins"/>
            </a:endParaRPr>
          </a:p>
          <a:p>
            <a:pPr marL="457200" marR="0" lvl="0" indent="0" algn="l" rtl="0">
              <a:lnSpc>
                <a:spcPct val="115000"/>
              </a:lnSpc>
              <a:spcBef>
                <a:spcPts val="0"/>
              </a:spcBef>
              <a:spcAft>
                <a:spcPts val="0"/>
              </a:spcAft>
              <a:buNone/>
            </a:pPr>
            <a:endParaRPr sz="1200">
              <a:latin typeface="Poppins"/>
              <a:ea typeface="Poppins"/>
              <a:cs typeface="Poppins"/>
              <a:sym typeface="Poppins"/>
            </a:endParaRPr>
          </a:p>
          <a:p>
            <a:pPr marL="457200" marR="0" lvl="0" indent="0" algn="l" rtl="0">
              <a:lnSpc>
                <a:spcPct val="115000"/>
              </a:lnSpc>
              <a:spcBef>
                <a:spcPts val="0"/>
              </a:spcBef>
              <a:spcAft>
                <a:spcPts val="0"/>
              </a:spcAft>
              <a:buNone/>
            </a:pPr>
            <a:r>
              <a:rPr lang="fr" sz="1200">
                <a:latin typeface="Poppins"/>
                <a:ea typeface="Poppins"/>
                <a:cs typeface="Poppins"/>
                <a:sym typeface="Poppins"/>
              </a:rPr>
              <a:t>L’ensemble des partenaires locaux</a:t>
            </a:r>
            <a:endParaRPr sz="1200">
              <a:latin typeface="Poppins"/>
              <a:ea typeface="Poppins"/>
              <a:cs typeface="Poppins"/>
              <a:sym typeface="Poppins"/>
            </a:endParaRPr>
          </a:p>
        </p:txBody>
      </p:sp>
      <p:pic>
        <p:nvPicPr>
          <p:cNvPr id="461" name="Google Shape;461;p66"/>
          <p:cNvPicPr preferRelativeResize="0"/>
          <p:nvPr/>
        </p:nvPicPr>
        <p:blipFill rotWithShape="1">
          <a:blip r:embed="rId3">
            <a:alphaModFix/>
          </a:blip>
          <a:srcRect l="7059" r="5351"/>
          <a:stretch/>
        </p:blipFill>
        <p:spPr>
          <a:xfrm>
            <a:off x="6149350" y="-276475"/>
            <a:ext cx="2457451" cy="2805651"/>
          </a:xfrm>
          <a:prstGeom prst="rect">
            <a:avLst/>
          </a:prstGeom>
          <a:noFill/>
          <a:ln>
            <a:noFill/>
          </a:ln>
        </p:spPr>
      </p:pic>
      <p:pic>
        <p:nvPicPr>
          <p:cNvPr id="462" name="Google Shape;462;p66"/>
          <p:cNvPicPr preferRelativeResize="0"/>
          <p:nvPr/>
        </p:nvPicPr>
        <p:blipFill rotWithShape="1">
          <a:blip r:embed="rId4">
            <a:alphaModFix/>
          </a:blip>
          <a:srcRect/>
          <a:stretch/>
        </p:blipFill>
        <p:spPr>
          <a:xfrm>
            <a:off x="691252" y="3956278"/>
            <a:ext cx="791749" cy="651876"/>
          </a:xfrm>
          <a:prstGeom prst="rect">
            <a:avLst/>
          </a:prstGeom>
          <a:noFill/>
          <a:ln>
            <a:noFill/>
          </a:ln>
        </p:spPr>
      </p:pic>
      <p:pic>
        <p:nvPicPr>
          <p:cNvPr id="463" name="Google Shape;463;p66"/>
          <p:cNvPicPr preferRelativeResize="0"/>
          <p:nvPr/>
        </p:nvPicPr>
        <p:blipFill rotWithShape="1">
          <a:blip r:embed="rId5">
            <a:alphaModFix/>
          </a:blip>
          <a:srcRect t="27466" b="22675"/>
          <a:stretch/>
        </p:blipFill>
        <p:spPr>
          <a:xfrm>
            <a:off x="4303828" y="2943705"/>
            <a:ext cx="1464534" cy="730187"/>
          </a:xfrm>
          <a:prstGeom prst="rect">
            <a:avLst/>
          </a:prstGeom>
          <a:noFill/>
          <a:ln>
            <a:noFill/>
          </a:ln>
        </p:spPr>
      </p:pic>
      <p:pic>
        <p:nvPicPr>
          <p:cNvPr id="464" name="Google Shape;464;p66"/>
          <p:cNvPicPr preferRelativeResize="0"/>
          <p:nvPr/>
        </p:nvPicPr>
        <p:blipFill rotWithShape="1">
          <a:blip r:embed="rId6">
            <a:alphaModFix/>
          </a:blip>
          <a:srcRect/>
          <a:stretch/>
        </p:blipFill>
        <p:spPr>
          <a:xfrm>
            <a:off x="527855" y="3004927"/>
            <a:ext cx="1118548" cy="607744"/>
          </a:xfrm>
          <a:prstGeom prst="rect">
            <a:avLst/>
          </a:prstGeom>
          <a:noFill/>
          <a:ln>
            <a:noFill/>
          </a:ln>
        </p:spPr>
      </p:pic>
      <p:pic>
        <p:nvPicPr>
          <p:cNvPr id="465" name="Google Shape;465;p66"/>
          <p:cNvPicPr preferRelativeResize="0"/>
          <p:nvPr/>
        </p:nvPicPr>
        <p:blipFill rotWithShape="1">
          <a:blip r:embed="rId7">
            <a:alphaModFix/>
          </a:blip>
          <a:srcRect/>
          <a:stretch/>
        </p:blipFill>
        <p:spPr>
          <a:xfrm>
            <a:off x="6363600" y="2857317"/>
            <a:ext cx="902956" cy="902956"/>
          </a:xfrm>
          <a:prstGeom prst="rect">
            <a:avLst/>
          </a:prstGeom>
          <a:noFill/>
          <a:ln>
            <a:noFill/>
          </a:ln>
        </p:spPr>
      </p:pic>
      <p:pic>
        <p:nvPicPr>
          <p:cNvPr id="466" name="Google Shape;466;p66"/>
          <p:cNvPicPr preferRelativeResize="0"/>
          <p:nvPr/>
        </p:nvPicPr>
        <p:blipFill rotWithShape="1">
          <a:blip r:embed="rId8">
            <a:alphaModFix/>
          </a:blip>
          <a:srcRect/>
          <a:stretch/>
        </p:blipFill>
        <p:spPr>
          <a:xfrm>
            <a:off x="4676963" y="3898370"/>
            <a:ext cx="922114" cy="922114"/>
          </a:xfrm>
          <a:prstGeom prst="rect">
            <a:avLst/>
          </a:prstGeom>
          <a:noFill/>
          <a:ln>
            <a:noFill/>
          </a:ln>
        </p:spPr>
      </p:pic>
      <p:pic>
        <p:nvPicPr>
          <p:cNvPr id="467" name="Google Shape;467;p66"/>
          <p:cNvPicPr preferRelativeResize="0"/>
          <p:nvPr/>
        </p:nvPicPr>
        <p:blipFill rotWithShape="1">
          <a:blip r:embed="rId9">
            <a:alphaModFix/>
          </a:blip>
          <a:srcRect l="12349" t="22380" r="10561" b="14876"/>
          <a:stretch/>
        </p:blipFill>
        <p:spPr>
          <a:xfrm>
            <a:off x="2171400" y="3898385"/>
            <a:ext cx="1729978" cy="656837"/>
          </a:xfrm>
          <a:prstGeom prst="rect">
            <a:avLst/>
          </a:prstGeom>
          <a:noFill/>
          <a:ln>
            <a:noFill/>
          </a:ln>
        </p:spPr>
      </p:pic>
      <p:pic>
        <p:nvPicPr>
          <p:cNvPr id="468" name="Google Shape;468;p66"/>
          <p:cNvPicPr preferRelativeResize="0"/>
          <p:nvPr/>
        </p:nvPicPr>
        <p:blipFill rotWithShape="1">
          <a:blip r:embed="rId10">
            <a:alphaModFix/>
          </a:blip>
          <a:srcRect t="22804" b="19505"/>
          <a:stretch/>
        </p:blipFill>
        <p:spPr>
          <a:xfrm>
            <a:off x="2364202" y="2982241"/>
            <a:ext cx="1344363" cy="775565"/>
          </a:xfrm>
          <a:prstGeom prst="rect">
            <a:avLst/>
          </a:prstGeom>
          <a:noFill/>
          <a:ln>
            <a:noFill/>
          </a:ln>
        </p:spPr>
      </p:pic>
    </p:spTree>
  </p:cSld>
  <p:clrMapOvr>
    <a:masterClrMapping/>
  </p:clrMapOvr>
  <p:transition spd="med">
    <p:fade/>
  </p:transition>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478"/>
        <p:cNvGrpSpPr/>
        <p:nvPr/>
      </p:nvGrpSpPr>
      <p:grpSpPr>
        <a:xfrm>
          <a:off x="0" y="0"/>
          <a:ext cx="0" cy="0"/>
          <a:chOff x="0" y="0"/>
          <a:chExt cx="0" cy="0"/>
        </a:xfrm>
      </p:grpSpPr>
      <p:sp>
        <p:nvSpPr>
          <p:cNvPr id="479" name="Google Shape;479;p68"/>
          <p:cNvSpPr txBox="1">
            <a:spLocks noGrp="1"/>
          </p:cNvSpPr>
          <p:nvPr>
            <p:ph type="title"/>
          </p:nvPr>
        </p:nvSpPr>
        <p:spPr>
          <a:xfrm>
            <a:off x="3297600" y="2741400"/>
            <a:ext cx="3951000" cy="1239900"/>
          </a:xfrm>
          <a:prstGeom prst="rect">
            <a:avLst/>
          </a:prstGeom>
        </p:spPr>
        <p:txBody>
          <a:bodyPr spcFirstLastPara="1" wrap="square" lIns="91425" tIns="91425" rIns="91425" bIns="91425" anchor="t" anchorCtr="0">
            <a:noAutofit/>
          </a:bodyPr>
          <a:lstStyle/>
          <a:p>
            <a:pPr marL="0" marR="0" lvl="0" indent="0" algn="l" rtl="0">
              <a:lnSpc>
                <a:spcPct val="115000"/>
              </a:lnSpc>
              <a:spcBef>
                <a:spcPts val="0"/>
              </a:spcBef>
              <a:spcAft>
                <a:spcPts val="0"/>
              </a:spcAft>
              <a:buNone/>
            </a:pPr>
            <a:r>
              <a:rPr lang="fr" sz="1960">
                <a:latin typeface="Poppins Light"/>
                <a:ea typeface="Poppins Light"/>
                <a:cs typeface="Poppins Light"/>
                <a:sym typeface="Poppins Light"/>
              </a:rPr>
              <a:t>Linjasoa Rakotomalala</a:t>
            </a:r>
            <a:endParaRPr sz="1960">
              <a:latin typeface="Poppins Light"/>
              <a:ea typeface="Poppins Light"/>
              <a:cs typeface="Poppins Light"/>
              <a:sym typeface="Poppins Light"/>
            </a:endParaRPr>
          </a:p>
          <a:p>
            <a:pPr marL="0" marR="0" lvl="0" indent="0" algn="l" rtl="0">
              <a:lnSpc>
                <a:spcPct val="115000"/>
              </a:lnSpc>
              <a:spcBef>
                <a:spcPts val="0"/>
              </a:spcBef>
              <a:spcAft>
                <a:spcPts val="0"/>
              </a:spcAft>
              <a:buNone/>
            </a:pPr>
            <a:r>
              <a:rPr lang="fr" sz="1960">
                <a:latin typeface="Poppins Light"/>
                <a:ea typeface="Poppins Light"/>
                <a:cs typeface="Poppins Light"/>
                <a:sym typeface="Poppins Light"/>
              </a:rPr>
              <a:t>INDRI - initiative Alamino</a:t>
            </a:r>
            <a:endParaRPr sz="1960">
              <a:latin typeface="Poppins Light"/>
              <a:ea typeface="Poppins Light"/>
              <a:cs typeface="Poppins Light"/>
              <a:sym typeface="Poppins Light"/>
            </a:endParaRPr>
          </a:p>
        </p:txBody>
      </p:sp>
      <p:sp>
        <p:nvSpPr>
          <p:cNvPr id="480" name="Google Shape;480;p68"/>
          <p:cNvSpPr txBox="1"/>
          <p:nvPr/>
        </p:nvSpPr>
        <p:spPr>
          <a:xfrm>
            <a:off x="3297600" y="1390800"/>
            <a:ext cx="4961700" cy="1320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2460">
                <a:solidFill>
                  <a:srgbClr val="1155CC"/>
                </a:solidFill>
                <a:latin typeface="Poppins ExtraBold"/>
                <a:ea typeface="Poppins ExtraBold"/>
                <a:cs typeface="Poppins ExtraBold"/>
                <a:sym typeface="Poppins ExtraBold"/>
              </a:rPr>
              <a:t>INTELLIGENCE COLLECTIVE ET PLAIDOYER POUR LE REVERDISSEMENT NATIONAL</a:t>
            </a:r>
            <a:endParaRPr sz="2460">
              <a:solidFill>
                <a:srgbClr val="1155CC"/>
              </a:solidFill>
              <a:latin typeface="Poppins ExtraBold"/>
              <a:ea typeface="Poppins ExtraBold"/>
              <a:cs typeface="Poppins ExtraBold"/>
              <a:sym typeface="Poppins ExtraBold"/>
            </a:endParaRPr>
          </a:p>
        </p:txBody>
      </p:sp>
      <p:pic>
        <p:nvPicPr>
          <p:cNvPr id="481" name="Google Shape;481;p68"/>
          <p:cNvPicPr preferRelativeResize="0"/>
          <p:nvPr/>
        </p:nvPicPr>
        <p:blipFill>
          <a:blip r:embed="rId3">
            <a:alphaModFix/>
          </a:blip>
          <a:stretch>
            <a:fillRect/>
          </a:stretch>
        </p:blipFill>
        <p:spPr>
          <a:xfrm>
            <a:off x="523750" y="1552600"/>
            <a:ext cx="1603950" cy="862126"/>
          </a:xfrm>
          <a:prstGeom prst="rect">
            <a:avLst/>
          </a:prstGeom>
          <a:noFill/>
          <a:ln>
            <a:noFill/>
          </a:ln>
        </p:spPr>
      </p:pic>
      <p:pic>
        <p:nvPicPr>
          <p:cNvPr id="482" name="Google Shape;482;p68"/>
          <p:cNvPicPr preferRelativeResize="0"/>
          <p:nvPr/>
        </p:nvPicPr>
        <p:blipFill>
          <a:blip r:embed="rId4">
            <a:alphaModFix/>
          </a:blip>
          <a:stretch>
            <a:fillRect/>
          </a:stretch>
        </p:blipFill>
        <p:spPr>
          <a:xfrm>
            <a:off x="486551" y="2699925"/>
            <a:ext cx="1883500" cy="564674"/>
          </a:xfrm>
          <a:prstGeom prst="rect">
            <a:avLst/>
          </a:prstGeom>
          <a:noFill/>
          <a:ln>
            <a:noFill/>
          </a:ln>
        </p:spPr>
      </p:pic>
    </p:spTree>
  </p:cSld>
  <p:clrMapOvr>
    <a:masterClrMapping/>
  </p:clrMapOvr>
  <p:transition spd="med">
    <p:fade/>
  </p:transition>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486"/>
        <p:cNvGrpSpPr/>
        <p:nvPr/>
      </p:nvGrpSpPr>
      <p:grpSpPr>
        <a:xfrm>
          <a:off x="0" y="0"/>
          <a:ext cx="0" cy="0"/>
          <a:chOff x="0" y="0"/>
          <a:chExt cx="0" cy="0"/>
        </a:xfrm>
      </p:grpSpPr>
      <p:sp>
        <p:nvSpPr>
          <p:cNvPr id="487" name="Google Shape;487;p69"/>
          <p:cNvSpPr txBox="1">
            <a:spLocks noGrp="1"/>
          </p:cNvSpPr>
          <p:nvPr>
            <p:ph type="title"/>
          </p:nvPr>
        </p:nvSpPr>
        <p:spPr>
          <a:xfrm>
            <a:off x="131775" y="312625"/>
            <a:ext cx="5861700" cy="1382400"/>
          </a:xfrm>
          <a:prstGeom prst="rect">
            <a:avLst/>
          </a:prstGeom>
        </p:spPr>
        <p:txBody>
          <a:bodyPr spcFirstLastPara="1" wrap="square" lIns="91425" tIns="91425" rIns="91425" bIns="91425" anchor="t" anchorCtr="0">
            <a:noAutofit/>
          </a:bodyPr>
          <a:lstStyle/>
          <a:p>
            <a:pPr marL="457200" lvl="0" indent="-352425" algn="l" rtl="0">
              <a:lnSpc>
                <a:spcPct val="115000"/>
              </a:lnSpc>
              <a:spcBef>
                <a:spcPts val="0"/>
              </a:spcBef>
              <a:spcAft>
                <a:spcPts val="0"/>
              </a:spcAft>
              <a:buClr>
                <a:srgbClr val="1155CC"/>
              </a:buClr>
              <a:buSzPts val="1950"/>
              <a:buFont typeface="Poppins Light"/>
              <a:buChar char="●"/>
            </a:pPr>
            <a:r>
              <a:rPr lang="fr" sz="1950" b="1">
                <a:solidFill>
                  <a:srgbClr val="1155CC"/>
                </a:solidFill>
                <a:latin typeface="Poppins"/>
                <a:ea typeface="Poppins"/>
                <a:cs typeface="Poppins"/>
                <a:sym typeface="Poppins"/>
              </a:rPr>
              <a:t>Solutions apportées :</a:t>
            </a:r>
            <a:r>
              <a:rPr lang="fr" sz="1950">
                <a:solidFill>
                  <a:schemeClr val="dk2"/>
                </a:solidFill>
                <a:latin typeface="Poppins Light"/>
                <a:ea typeface="Poppins Light"/>
                <a:cs typeface="Poppins Light"/>
                <a:sym typeface="Poppins Light"/>
              </a:rPr>
              <a:t> </a:t>
            </a:r>
            <a:endParaRPr sz="1950">
              <a:solidFill>
                <a:schemeClr val="dk2"/>
              </a:solidFill>
              <a:latin typeface="Poppins Light"/>
              <a:ea typeface="Poppins Light"/>
              <a:cs typeface="Poppins Light"/>
              <a:sym typeface="Poppins Light"/>
            </a:endParaRPr>
          </a:p>
          <a:p>
            <a:pPr marL="457200" lvl="0" indent="0" algn="l" rtl="0">
              <a:lnSpc>
                <a:spcPct val="115000"/>
              </a:lnSpc>
              <a:spcBef>
                <a:spcPts val="1000"/>
              </a:spcBef>
              <a:spcAft>
                <a:spcPts val="0"/>
              </a:spcAft>
              <a:buNone/>
            </a:pPr>
            <a:r>
              <a:rPr lang="fr" sz="1400">
                <a:latin typeface="Poppins"/>
                <a:ea typeface="Poppins"/>
                <a:cs typeface="Poppins"/>
                <a:sym typeface="Poppins"/>
              </a:rPr>
              <a:t>Mobiliser l’intelligence collective et le courage de tous les acteurs, avec des méthodes innovantes.</a:t>
            </a:r>
            <a:endParaRPr sz="1400">
              <a:latin typeface="Poppins"/>
              <a:ea typeface="Poppins"/>
              <a:cs typeface="Poppins"/>
              <a:sym typeface="Poppins"/>
            </a:endParaRPr>
          </a:p>
          <a:p>
            <a:pPr marL="457200" lvl="0" indent="0" algn="l" rtl="0">
              <a:lnSpc>
                <a:spcPct val="115000"/>
              </a:lnSpc>
              <a:spcBef>
                <a:spcPts val="1000"/>
              </a:spcBef>
              <a:spcAft>
                <a:spcPts val="0"/>
              </a:spcAft>
              <a:buNone/>
            </a:pPr>
            <a:r>
              <a:rPr lang="fr" sz="1400">
                <a:latin typeface="Poppins"/>
                <a:ea typeface="Poppins"/>
                <a:cs typeface="Poppins"/>
                <a:sym typeface="Poppins"/>
              </a:rPr>
              <a:t>Produire des stratégies collectives, appropriées par tous.</a:t>
            </a:r>
            <a:endParaRPr sz="1400">
              <a:latin typeface="Poppins"/>
              <a:ea typeface="Poppins"/>
              <a:cs typeface="Poppins"/>
              <a:sym typeface="Poppins"/>
            </a:endParaRPr>
          </a:p>
          <a:p>
            <a:pPr marL="457200" lvl="0" indent="0" algn="l" rtl="0">
              <a:lnSpc>
                <a:spcPct val="115000"/>
              </a:lnSpc>
              <a:spcBef>
                <a:spcPts val="1000"/>
              </a:spcBef>
              <a:spcAft>
                <a:spcPts val="0"/>
              </a:spcAft>
              <a:buNone/>
            </a:pPr>
            <a:r>
              <a:rPr lang="fr" sz="1400">
                <a:latin typeface="Poppins"/>
                <a:ea typeface="Poppins"/>
                <a:cs typeface="Poppins"/>
                <a:sym typeface="Poppins"/>
              </a:rPr>
              <a:t>Apporter des contributions décisives au débat public.</a:t>
            </a:r>
            <a:endParaRPr sz="1400">
              <a:latin typeface="Poppins"/>
              <a:ea typeface="Poppins"/>
              <a:cs typeface="Poppins"/>
              <a:sym typeface="Poppins"/>
            </a:endParaRPr>
          </a:p>
          <a:p>
            <a:pPr marL="457200" lvl="0" indent="0" algn="l" rtl="0">
              <a:lnSpc>
                <a:spcPct val="115000"/>
              </a:lnSpc>
              <a:spcBef>
                <a:spcPts val="1000"/>
              </a:spcBef>
              <a:spcAft>
                <a:spcPts val="0"/>
              </a:spcAft>
              <a:buNone/>
            </a:pPr>
            <a:endParaRPr sz="1400">
              <a:latin typeface="Poppins"/>
              <a:ea typeface="Poppins"/>
              <a:cs typeface="Poppins"/>
              <a:sym typeface="Poppins"/>
            </a:endParaRPr>
          </a:p>
          <a:p>
            <a:pPr marL="457200" lvl="0" indent="0" algn="l" rtl="0">
              <a:lnSpc>
                <a:spcPct val="115000"/>
              </a:lnSpc>
              <a:spcBef>
                <a:spcPts val="1000"/>
              </a:spcBef>
              <a:spcAft>
                <a:spcPts val="0"/>
              </a:spcAft>
              <a:buNone/>
            </a:pPr>
            <a:endParaRPr sz="1950">
              <a:solidFill>
                <a:schemeClr val="dk2"/>
              </a:solidFill>
              <a:latin typeface="Poppins Light"/>
              <a:ea typeface="Poppins Light"/>
              <a:cs typeface="Poppins Light"/>
              <a:sym typeface="Poppins Light"/>
            </a:endParaRPr>
          </a:p>
          <a:p>
            <a:pPr marL="0" marR="0" lvl="0" indent="0" algn="l" rtl="0">
              <a:lnSpc>
                <a:spcPct val="115000"/>
              </a:lnSpc>
              <a:spcBef>
                <a:spcPts val="1000"/>
              </a:spcBef>
              <a:spcAft>
                <a:spcPts val="0"/>
              </a:spcAft>
              <a:buNone/>
            </a:pPr>
            <a:endParaRPr sz="1950">
              <a:solidFill>
                <a:srgbClr val="666666"/>
              </a:solidFill>
              <a:latin typeface="Poppins Light"/>
              <a:ea typeface="Poppins Light"/>
              <a:cs typeface="Poppins Light"/>
              <a:sym typeface="Poppins Light"/>
            </a:endParaRPr>
          </a:p>
        </p:txBody>
      </p:sp>
      <p:pic>
        <p:nvPicPr>
          <p:cNvPr id="488" name="Google Shape;488;p69"/>
          <p:cNvPicPr preferRelativeResize="0"/>
          <p:nvPr/>
        </p:nvPicPr>
        <p:blipFill rotWithShape="1">
          <a:blip r:embed="rId3">
            <a:alphaModFix/>
          </a:blip>
          <a:srcRect/>
          <a:stretch/>
        </p:blipFill>
        <p:spPr>
          <a:xfrm>
            <a:off x="6261725" y="256925"/>
            <a:ext cx="2711699" cy="2711699"/>
          </a:xfrm>
          <a:prstGeom prst="rect">
            <a:avLst/>
          </a:prstGeom>
          <a:noFill/>
          <a:ln>
            <a:noFill/>
          </a:ln>
        </p:spPr>
      </p:pic>
      <p:pic>
        <p:nvPicPr>
          <p:cNvPr id="489" name="Google Shape;489;p69"/>
          <p:cNvPicPr preferRelativeResize="0"/>
          <p:nvPr/>
        </p:nvPicPr>
        <p:blipFill rotWithShape="1">
          <a:blip r:embed="rId4">
            <a:alphaModFix/>
          </a:blip>
          <a:srcRect t="4974" b="5875"/>
          <a:stretch/>
        </p:blipFill>
        <p:spPr>
          <a:xfrm>
            <a:off x="705075" y="2258550"/>
            <a:ext cx="5032876" cy="2804274"/>
          </a:xfrm>
          <a:prstGeom prst="rect">
            <a:avLst/>
          </a:prstGeom>
          <a:noFill/>
          <a:ln>
            <a:noFill/>
          </a:ln>
        </p:spPr>
      </p:pic>
    </p:spTree>
  </p:cSld>
  <p:clrMapOvr>
    <a:masterClrMapping/>
  </p:clrMapOvr>
  <p:transition spd="med">
    <p:fade/>
  </p:transition>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493"/>
        <p:cNvGrpSpPr/>
        <p:nvPr/>
      </p:nvGrpSpPr>
      <p:grpSpPr>
        <a:xfrm>
          <a:off x="0" y="0"/>
          <a:ext cx="0" cy="0"/>
          <a:chOff x="0" y="0"/>
          <a:chExt cx="0" cy="0"/>
        </a:xfrm>
      </p:grpSpPr>
      <p:sp>
        <p:nvSpPr>
          <p:cNvPr id="494" name="Google Shape;494;p70"/>
          <p:cNvSpPr txBox="1">
            <a:spLocks noGrp="1"/>
          </p:cNvSpPr>
          <p:nvPr>
            <p:ph type="title"/>
          </p:nvPr>
        </p:nvSpPr>
        <p:spPr>
          <a:xfrm>
            <a:off x="157500" y="180250"/>
            <a:ext cx="5999100" cy="3851400"/>
          </a:xfrm>
          <a:prstGeom prst="rect">
            <a:avLst/>
          </a:prstGeom>
        </p:spPr>
        <p:txBody>
          <a:bodyPr spcFirstLastPara="1" wrap="square" lIns="91425" tIns="91425" rIns="91425" bIns="91425" anchor="t" anchorCtr="0">
            <a:noAutofit/>
          </a:bodyPr>
          <a:lstStyle/>
          <a:p>
            <a:pPr marL="457200" lvl="0" indent="-353060" algn="l" rtl="0">
              <a:lnSpc>
                <a:spcPct val="115000"/>
              </a:lnSpc>
              <a:spcBef>
                <a:spcPts val="0"/>
              </a:spcBef>
              <a:spcAft>
                <a:spcPts val="0"/>
              </a:spcAft>
              <a:buClr>
                <a:srgbClr val="1155CC"/>
              </a:buClr>
              <a:buSzPts val="1960"/>
              <a:buFont typeface="Poppins Light"/>
              <a:buChar char="●"/>
            </a:pPr>
            <a:r>
              <a:rPr lang="fr" sz="1960">
                <a:solidFill>
                  <a:srgbClr val="1155CC"/>
                </a:solidFill>
                <a:latin typeface="Poppins Light"/>
                <a:ea typeface="Poppins Light"/>
                <a:cs typeface="Poppins Light"/>
                <a:sym typeface="Poppins Light"/>
              </a:rPr>
              <a:t>⁠</a:t>
            </a:r>
            <a:r>
              <a:rPr lang="fr" sz="1950" b="1">
                <a:solidFill>
                  <a:srgbClr val="1155CC"/>
                </a:solidFill>
                <a:latin typeface="Poppins"/>
                <a:ea typeface="Poppins"/>
                <a:cs typeface="Poppins"/>
                <a:sym typeface="Poppins"/>
              </a:rPr>
              <a:t>Impact et bénéfices :</a:t>
            </a:r>
            <a:r>
              <a:rPr lang="fr" sz="1960">
                <a:solidFill>
                  <a:srgbClr val="1155CC"/>
                </a:solidFill>
                <a:latin typeface="Poppins Light"/>
                <a:ea typeface="Poppins Light"/>
                <a:cs typeface="Poppins Light"/>
                <a:sym typeface="Poppins Light"/>
              </a:rPr>
              <a:t> </a:t>
            </a:r>
            <a:endParaRPr sz="1960">
              <a:solidFill>
                <a:srgbClr val="1155CC"/>
              </a:solidFill>
              <a:latin typeface="Poppins Light"/>
              <a:ea typeface="Poppins Light"/>
              <a:cs typeface="Poppins Light"/>
              <a:sym typeface="Poppins Light"/>
            </a:endParaRPr>
          </a:p>
          <a:p>
            <a:pPr marL="457200" lvl="0" indent="0" algn="l" rtl="0">
              <a:lnSpc>
                <a:spcPct val="115000"/>
              </a:lnSpc>
              <a:spcBef>
                <a:spcPts val="1000"/>
              </a:spcBef>
              <a:spcAft>
                <a:spcPts val="0"/>
              </a:spcAft>
              <a:buNone/>
            </a:pPr>
            <a:r>
              <a:rPr lang="fr" sz="1200">
                <a:latin typeface="Poppins"/>
                <a:ea typeface="Poppins"/>
                <a:cs typeface="Poppins"/>
                <a:sym typeface="Poppins"/>
              </a:rPr>
              <a:t>Publication de la 1ère stratégie de gestion des feux de forêt à l’issue d’une concertation de 8 mois impliquant 150 acteurs.</a:t>
            </a:r>
            <a:endParaRPr sz="1200">
              <a:latin typeface="Poppins"/>
              <a:ea typeface="Poppins"/>
              <a:cs typeface="Poppins"/>
              <a:sym typeface="Poppins"/>
            </a:endParaRPr>
          </a:p>
          <a:p>
            <a:pPr marL="457200" lvl="0" indent="0" algn="l" rtl="0">
              <a:lnSpc>
                <a:spcPct val="115000"/>
              </a:lnSpc>
              <a:spcBef>
                <a:spcPts val="1000"/>
              </a:spcBef>
              <a:spcAft>
                <a:spcPts val="0"/>
              </a:spcAft>
              <a:buNone/>
            </a:pPr>
            <a:endParaRPr sz="1200">
              <a:latin typeface="Poppins"/>
              <a:ea typeface="Poppins"/>
              <a:cs typeface="Poppins"/>
              <a:sym typeface="Poppins"/>
            </a:endParaRPr>
          </a:p>
          <a:p>
            <a:pPr marL="457200" lvl="0" indent="0" algn="l" rtl="0">
              <a:lnSpc>
                <a:spcPct val="115000"/>
              </a:lnSpc>
              <a:spcBef>
                <a:spcPts val="0"/>
              </a:spcBef>
              <a:spcAft>
                <a:spcPts val="0"/>
              </a:spcAft>
              <a:buNone/>
            </a:pPr>
            <a:endParaRPr sz="1400">
              <a:latin typeface="Poppins"/>
              <a:ea typeface="Poppins"/>
              <a:cs typeface="Poppins"/>
              <a:sym typeface="Poppins"/>
            </a:endParaRPr>
          </a:p>
          <a:p>
            <a:pPr marL="457200" lvl="0" indent="0" algn="l" rtl="0">
              <a:lnSpc>
                <a:spcPct val="115000"/>
              </a:lnSpc>
              <a:spcBef>
                <a:spcPts val="1000"/>
              </a:spcBef>
              <a:spcAft>
                <a:spcPts val="1000"/>
              </a:spcAft>
              <a:buNone/>
            </a:pPr>
            <a:endParaRPr sz="1400">
              <a:latin typeface="Poppins"/>
              <a:ea typeface="Poppins"/>
              <a:cs typeface="Poppins"/>
              <a:sym typeface="Poppins"/>
            </a:endParaRPr>
          </a:p>
        </p:txBody>
      </p:sp>
      <p:pic>
        <p:nvPicPr>
          <p:cNvPr id="495" name="Google Shape;495;p70"/>
          <p:cNvPicPr preferRelativeResize="0"/>
          <p:nvPr/>
        </p:nvPicPr>
        <p:blipFill rotWithShape="1">
          <a:blip r:embed="rId3">
            <a:alphaModFix/>
          </a:blip>
          <a:srcRect/>
          <a:stretch/>
        </p:blipFill>
        <p:spPr>
          <a:xfrm>
            <a:off x="6232800" y="256925"/>
            <a:ext cx="2588225" cy="2588225"/>
          </a:xfrm>
          <a:prstGeom prst="rect">
            <a:avLst/>
          </a:prstGeom>
          <a:noFill/>
          <a:ln>
            <a:noFill/>
          </a:ln>
        </p:spPr>
      </p:pic>
      <p:pic>
        <p:nvPicPr>
          <p:cNvPr id="496" name="Google Shape;496;p70"/>
          <p:cNvPicPr preferRelativeResize="0"/>
          <p:nvPr/>
        </p:nvPicPr>
        <p:blipFill rotWithShape="1">
          <a:blip r:embed="rId4">
            <a:alphaModFix/>
          </a:blip>
          <a:srcRect b="1545"/>
          <a:stretch/>
        </p:blipFill>
        <p:spPr>
          <a:xfrm>
            <a:off x="665350" y="1388550"/>
            <a:ext cx="5160899" cy="3582752"/>
          </a:xfrm>
          <a:prstGeom prst="rect">
            <a:avLst/>
          </a:prstGeom>
          <a:noFill/>
          <a:ln>
            <a:noFill/>
          </a:ln>
        </p:spPr>
      </p:pic>
    </p:spTree>
  </p:cSld>
  <p:clrMapOvr>
    <a:masterClrMapping/>
  </p:clrMapOvr>
  <p:transition spd="med">
    <p:fade/>
  </p:transition>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500"/>
        <p:cNvGrpSpPr/>
        <p:nvPr/>
      </p:nvGrpSpPr>
      <p:grpSpPr>
        <a:xfrm>
          <a:off x="0" y="0"/>
          <a:ext cx="0" cy="0"/>
          <a:chOff x="0" y="0"/>
          <a:chExt cx="0" cy="0"/>
        </a:xfrm>
      </p:grpSpPr>
      <p:pic>
        <p:nvPicPr>
          <p:cNvPr id="501" name="Google Shape;501;p71"/>
          <p:cNvPicPr preferRelativeResize="0"/>
          <p:nvPr/>
        </p:nvPicPr>
        <p:blipFill rotWithShape="1">
          <a:blip r:embed="rId3">
            <a:alphaModFix/>
          </a:blip>
          <a:srcRect/>
          <a:stretch/>
        </p:blipFill>
        <p:spPr>
          <a:xfrm>
            <a:off x="6232800" y="256925"/>
            <a:ext cx="2588225" cy="2588225"/>
          </a:xfrm>
          <a:prstGeom prst="rect">
            <a:avLst/>
          </a:prstGeom>
          <a:noFill/>
          <a:ln>
            <a:noFill/>
          </a:ln>
        </p:spPr>
      </p:pic>
      <p:sp>
        <p:nvSpPr>
          <p:cNvPr id="502" name="Google Shape;502;p71"/>
          <p:cNvSpPr txBox="1">
            <a:spLocks noGrp="1"/>
          </p:cNvSpPr>
          <p:nvPr>
            <p:ph type="title"/>
          </p:nvPr>
        </p:nvSpPr>
        <p:spPr>
          <a:xfrm>
            <a:off x="157500" y="185210"/>
            <a:ext cx="5999100" cy="3851400"/>
          </a:xfrm>
          <a:prstGeom prst="rect">
            <a:avLst/>
          </a:prstGeom>
        </p:spPr>
        <p:txBody>
          <a:bodyPr spcFirstLastPara="1" wrap="square" lIns="91425" tIns="91425" rIns="91425" bIns="91425" anchor="t" anchorCtr="0">
            <a:noAutofit/>
          </a:bodyPr>
          <a:lstStyle/>
          <a:p>
            <a:pPr marL="457200" lvl="0" indent="-353060" algn="l" rtl="0">
              <a:lnSpc>
                <a:spcPct val="115000"/>
              </a:lnSpc>
              <a:spcBef>
                <a:spcPts val="0"/>
              </a:spcBef>
              <a:spcAft>
                <a:spcPts val="0"/>
              </a:spcAft>
              <a:buClr>
                <a:srgbClr val="1155CC"/>
              </a:buClr>
              <a:buSzPts val="1960"/>
              <a:buFont typeface="Poppins Light"/>
              <a:buChar char="●"/>
            </a:pPr>
            <a:r>
              <a:rPr lang="fr" sz="1960">
                <a:solidFill>
                  <a:srgbClr val="1155CC"/>
                </a:solidFill>
                <a:latin typeface="Poppins Light"/>
                <a:ea typeface="Poppins Light"/>
                <a:cs typeface="Poppins Light"/>
                <a:sym typeface="Poppins Light"/>
              </a:rPr>
              <a:t>⁠</a:t>
            </a:r>
            <a:r>
              <a:rPr lang="fr" sz="1950" b="1">
                <a:solidFill>
                  <a:srgbClr val="1155CC"/>
                </a:solidFill>
                <a:latin typeface="Poppins"/>
                <a:ea typeface="Poppins"/>
                <a:cs typeface="Poppins"/>
                <a:sym typeface="Poppins"/>
              </a:rPr>
              <a:t>Impact et bénéfices :</a:t>
            </a:r>
            <a:r>
              <a:rPr lang="fr" sz="1960">
                <a:solidFill>
                  <a:srgbClr val="1155CC"/>
                </a:solidFill>
                <a:latin typeface="Poppins Light"/>
                <a:ea typeface="Poppins Light"/>
                <a:cs typeface="Poppins Light"/>
                <a:sym typeface="Poppins Light"/>
              </a:rPr>
              <a:t> </a:t>
            </a:r>
            <a:endParaRPr sz="1960">
              <a:solidFill>
                <a:srgbClr val="1155CC"/>
              </a:solidFill>
              <a:latin typeface="Poppins Light"/>
              <a:ea typeface="Poppins Light"/>
              <a:cs typeface="Poppins Light"/>
              <a:sym typeface="Poppins Light"/>
            </a:endParaRPr>
          </a:p>
          <a:p>
            <a:pPr marL="457200" lvl="0" indent="0" algn="l" rtl="0">
              <a:lnSpc>
                <a:spcPct val="115000"/>
              </a:lnSpc>
              <a:spcBef>
                <a:spcPts val="1000"/>
              </a:spcBef>
              <a:spcAft>
                <a:spcPts val="0"/>
              </a:spcAft>
              <a:buNone/>
            </a:pPr>
            <a:r>
              <a:rPr lang="fr" sz="1200">
                <a:latin typeface="Poppins"/>
                <a:ea typeface="Poppins"/>
                <a:cs typeface="Poppins"/>
                <a:sym typeface="Poppins"/>
              </a:rPr>
              <a:t>Publication de la 1ère stratégie de gestion des feux de forêt à l’issue d’une concertation de 8 mois impliquant 150 acteurs.</a:t>
            </a:r>
            <a:endParaRPr sz="1200">
              <a:latin typeface="Poppins"/>
              <a:ea typeface="Poppins"/>
              <a:cs typeface="Poppins"/>
              <a:sym typeface="Poppins"/>
            </a:endParaRPr>
          </a:p>
          <a:p>
            <a:pPr marL="457200" marR="0" lvl="0" indent="0" algn="l" rtl="0">
              <a:lnSpc>
                <a:spcPct val="115000"/>
              </a:lnSpc>
              <a:spcBef>
                <a:spcPts val="1000"/>
              </a:spcBef>
              <a:spcAft>
                <a:spcPts val="0"/>
              </a:spcAft>
              <a:buNone/>
            </a:pPr>
            <a:r>
              <a:rPr lang="fr" sz="1200">
                <a:latin typeface="Poppins"/>
                <a:ea typeface="Poppins"/>
                <a:cs typeface="Poppins"/>
                <a:sym typeface="Poppins"/>
              </a:rPr>
              <a:t>Publication des “10 principes pour réussir la reforestation à Madagascar” soutenus par 130 acteurs et repris comme standard.</a:t>
            </a:r>
            <a:endParaRPr sz="1200">
              <a:latin typeface="Poppins"/>
              <a:ea typeface="Poppins"/>
              <a:cs typeface="Poppins"/>
              <a:sym typeface="Poppins"/>
            </a:endParaRPr>
          </a:p>
          <a:p>
            <a:pPr marL="457200" marR="0" lvl="0" indent="0" algn="l" rtl="0">
              <a:lnSpc>
                <a:spcPct val="150000"/>
              </a:lnSpc>
              <a:spcBef>
                <a:spcPts val="1000"/>
              </a:spcBef>
              <a:spcAft>
                <a:spcPts val="0"/>
              </a:spcAft>
              <a:buNone/>
            </a:pPr>
            <a:endParaRPr sz="1200">
              <a:latin typeface="Poppins"/>
              <a:ea typeface="Poppins"/>
              <a:cs typeface="Poppins"/>
              <a:sym typeface="Poppins"/>
            </a:endParaRPr>
          </a:p>
          <a:p>
            <a:pPr marL="457200" lvl="0" indent="0" algn="l" rtl="0">
              <a:lnSpc>
                <a:spcPct val="115000"/>
              </a:lnSpc>
              <a:spcBef>
                <a:spcPts val="1000"/>
              </a:spcBef>
              <a:spcAft>
                <a:spcPts val="0"/>
              </a:spcAft>
              <a:buNone/>
            </a:pPr>
            <a:endParaRPr sz="1200">
              <a:latin typeface="Poppins"/>
              <a:ea typeface="Poppins"/>
              <a:cs typeface="Poppins"/>
              <a:sym typeface="Poppins"/>
            </a:endParaRPr>
          </a:p>
          <a:p>
            <a:pPr marL="457200" lvl="0" indent="0" algn="l" rtl="0">
              <a:lnSpc>
                <a:spcPct val="115000"/>
              </a:lnSpc>
              <a:spcBef>
                <a:spcPts val="0"/>
              </a:spcBef>
              <a:spcAft>
                <a:spcPts val="0"/>
              </a:spcAft>
              <a:buNone/>
            </a:pPr>
            <a:endParaRPr sz="1400">
              <a:latin typeface="Poppins"/>
              <a:ea typeface="Poppins"/>
              <a:cs typeface="Poppins"/>
              <a:sym typeface="Poppins"/>
            </a:endParaRPr>
          </a:p>
          <a:p>
            <a:pPr marL="457200" lvl="0" indent="0" algn="l" rtl="0">
              <a:lnSpc>
                <a:spcPct val="115000"/>
              </a:lnSpc>
              <a:spcBef>
                <a:spcPts val="1000"/>
              </a:spcBef>
              <a:spcAft>
                <a:spcPts val="1000"/>
              </a:spcAft>
              <a:buNone/>
            </a:pPr>
            <a:endParaRPr sz="1400">
              <a:latin typeface="Poppins"/>
              <a:ea typeface="Poppins"/>
              <a:cs typeface="Poppins"/>
              <a:sym typeface="Poppins"/>
            </a:endParaRPr>
          </a:p>
        </p:txBody>
      </p:sp>
      <p:pic>
        <p:nvPicPr>
          <p:cNvPr id="503" name="Google Shape;503;p71"/>
          <p:cNvPicPr preferRelativeResize="0"/>
          <p:nvPr/>
        </p:nvPicPr>
        <p:blipFill>
          <a:blip r:embed="rId4">
            <a:alphaModFix/>
          </a:blip>
          <a:stretch>
            <a:fillRect/>
          </a:stretch>
        </p:blipFill>
        <p:spPr>
          <a:xfrm>
            <a:off x="489925" y="1844475"/>
            <a:ext cx="5593149" cy="3299024"/>
          </a:xfrm>
          <a:prstGeom prst="rect">
            <a:avLst/>
          </a:prstGeom>
          <a:noFill/>
          <a:ln>
            <a:noFill/>
          </a:ln>
        </p:spPr>
      </p:pic>
    </p:spTree>
  </p:cSld>
  <p:clrMapOvr>
    <a:masterClrMapping/>
  </p:clrMapOvr>
  <p:transition spd="med">
    <p:fade/>
  </p:transition>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507"/>
        <p:cNvGrpSpPr/>
        <p:nvPr/>
      </p:nvGrpSpPr>
      <p:grpSpPr>
        <a:xfrm>
          <a:off x="0" y="0"/>
          <a:ext cx="0" cy="0"/>
          <a:chOff x="0" y="0"/>
          <a:chExt cx="0" cy="0"/>
        </a:xfrm>
      </p:grpSpPr>
      <p:pic>
        <p:nvPicPr>
          <p:cNvPr id="508" name="Google Shape;508;p72"/>
          <p:cNvPicPr preferRelativeResize="0"/>
          <p:nvPr/>
        </p:nvPicPr>
        <p:blipFill rotWithShape="1">
          <a:blip r:embed="rId3">
            <a:alphaModFix/>
          </a:blip>
          <a:srcRect/>
          <a:stretch/>
        </p:blipFill>
        <p:spPr>
          <a:xfrm>
            <a:off x="6232800" y="256925"/>
            <a:ext cx="2588225" cy="2588225"/>
          </a:xfrm>
          <a:prstGeom prst="rect">
            <a:avLst/>
          </a:prstGeom>
          <a:noFill/>
          <a:ln>
            <a:noFill/>
          </a:ln>
        </p:spPr>
      </p:pic>
      <p:sp>
        <p:nvSpPr>
          <p:cNvPr id="509" name="Google Shape;509;p72"/>
          <p:cNvSpPr txBox="1">
            <a:spLocks noGrp="1"/>
          </p:cNvSpPr>
          <p:nvPr>
            <p:ph type="title"/>
          </p:nvPr>
        </p:nvSpPr>
        <p:spPr>
          <a:xfrm>
            <a:off x="157500" y="185210"/>
            <a:ext cx="5999100" cy="3851400"/>
          </a:xfrm>
          <a:prstGeom prst="rect">
            <a:avLst/>
          </a:prstGeom>
        </p:spPr>
        <p:txBody>
          <a:bodyPr spcFirstLastPara="1" wrap="square" lIns="91425" tIns="91425" rIns="91425" bIns="91425" anchor="t" anchorCtr="0">
            <a:noAutofit/>
          </a:bodyPr>
          <a:lstStyle/>
          <a:p>
            <a:pPr marL="457200" lvl="0" indent="-353060" algn="l" rtl="0">
              <a:lnSpc>
                <a:spcPct val="115000"/>
              </a:lnSpc>
              <a:spcBef>
                <a:spcPts val="0"/>
              </a:spcBef>
              <a:spcAft>
                <a:spcPts val="0"/>
              </a:spcAft>
              <a:buClr>
                <a:srgbClr val="1155CC"/>
              </a:buClr>
              <a:buSzPts val="1960"/>
              <a:buFont typeface="Poppins Light"/>
              <a:buChar char="●"/>
            </a:pPr>
            <a:r>
              <a:rPr lang="fr" sz="1960">
                <a:solidFill>
                  <a:srgbClr val="1155CC"/>
                </a:solidFill>
                <a:latin typeface="Poppins Light"/>
                <a:ea typeface="Poppins Light"/>
                <a:cs typeface="Poppins Light"/>
                <a:sym typeface="Poppins Light"/>
              </a:rPr>
              <a:t>⁠</a:t>
            </a:r>
            <a:r>
              <a:rPr lang="fr" sz="1950" b="1">
                <a:solidFill>
                  <a:srgbClr val="1155CC"/>
                </a:solidFill>
                <a:latin typeface="Poppins"/>
                <a:ea typeface="Poppins"/>
                <a:cs typeface="Poppins"/>
                <a:sym typeface="Poppins"/>
              </a:rPr>
              <a:t>Impact et bénéfices :</a:t>
            </a:r>
            <a:r>
              <a:rPr lang="fr" sz="1960">
                <a:solidFill>
                  <a:srgbClr val="1155CC"/>
                </a:solidFill>
                <a:latin typeface="Poppins Light"/>
                <a:ea typeface="Poppins Light"/>
                <a:cs typeface="Poppins Light"/>
                <a:sym typeface="Poppins Light"/>
              </a:rPr>
              <a:t> </a:t>
            </a:r>
            <a:endParaRPr sz="1960">
              <a:solidFill>
                <a:srgbClr val="1155CC"/>
              </a:solidFill>
              <a:latin typeface="Poppins Light"/>
              <a:ea typeface="Poppins Light"/>
              <a:cs typeface="Poppins Light"/>
              <a:sym typeface="Poppins Light"/>
            </a:endParaRPr>
          </a:p>
          <a:p>
            <a:pPr marL="457200" lvl="0" indent="0" algn="l" rtl="0">
              <a:lnSpc>
                <a:spcPct val="115000"/>
              </a:lnSpc>
              <a:spcBef>
                <a:spcPts val="1000"/>
              </a:spcBef>
              <a:spcAft>
                <a:spcPts val="0"/>
              </a:spcAft>
              <a:buNone/>
            </a:pPr>
            <a:r>
              <a:rPr lang="fr" sz="1200">
                <a:latin typeface="Poppins"/>
                <a:ea typeface="Poppins"/>
                <a:cs typeface="Poppins"/>
                <a:sym typeface="Poppins"/>
              </a:rPr>
              <a:t>Publication de la 1ère stratégie de gestion des feux de forêt à l’issue d’une concertation de 8 mois impliquant 150 acteurs.</a:t>
            </a:r>
            <a:endParaRPr sz="1200">
              <a:latin typeface="Poppins"/>
              <a:ea typeface="Poppins"/>
              <a:cs typeface="Poppins"/>
              <a:sym typeface="Poppins"/>
            </a:endParaRPr>
          </a:p>
          <a:p>
            <a:pPr marL="457200" marR="0" lvl="0" indent="0" algn="l" rtl="0">
              <a:lnSpc>
                <a:spcPct val="115000"/>
              </a:lnSpc>
              <a:spcBef>
                <a:spcPts val="1000"/>
              </a:spcBef>
              <a:spcAft>
                <a:spcPts val="0"/>
              </a:spcAft>
              <a:buNone/>
            </a:pPr>
            <a:r>
              <a:rPr lang="fr" sz="1200">
                <a:latin typeface="Poppins"/>
                <a:ea typeface="Poppins"/>
                <a:cs typeface="Poppins"/>
                <a:sym typeface="Poppins"/>
              </a:rPr>
              <a:t>Publication des “10 principes pour réussir la reforestation à Madagascar” soutenus par 130 acteurs et repris comme standard.</a:t>
            </a:r>
            <a:endParaRPr sz="1200">
              <a:latin typeface="Poppins"/>
              <a:ea typeface="Poppins"/>
              <a:cs typeface="Poppins"/>
              <a:sym typeface="Poppins"/>
            </a:endParaRPr>
          </a:p>
          <a:p>
            <a:pPr marL="457200" marR="0" lvl="0" indent="0" algn="l" rtl="0">
              <a:lnSpc>
                <a:spcPct val="115000"/>
              </a:lnSpc>
              <a:spcBef>
                <a:spcPts val="1000"/>
              </a:spcBef>
              <a:spcAft>
                <a:spcPts val="0"/>
              </a:spcAft>
              <a:buNone/>
            </a:pPr>
            <a:r>
              <a:rPr lang="fr" sz="1200">
                <a:latin typeface="Poppins"/>
                <a:ea typeface="Poppins"/>
                <a:cs typeface="Poppins"/>
                <a:sym typeface="Poppins"/>
              </a:rPr>
              <a:t>Influence sur les méthodes de dialogue public : </a:t>
            </a:r>
            <a:br>
              <a:rPr lang="fr" sz="1200">
                <a:latin typeface="Poppins"/>
                <a:ea typeface="Poppins"/>
                <a:cs typeface="Poppins"/>
                <a:sym typeface="Poppins"/>
              </a:rPr>
            </a:br>
            <a:r>
              <a:rPr lang="fr" sz="1200">
                <a:latin typeface="Poppins"/>
                <a:ea typeface="Poppins"/>
                <a:cs typeface="Poppins"/>
                <a:sym typeface="Poppins"/>
              </a:rPr>
              <a:t>60 ateliers utilisant des techniques d’intelligence collective aujourd’hui reconnues et reprises par d‘autres acteurs.</a:t>
            </a:r>
            <a:endParaRPr sz="1200">
              <a:latin typeface="Poppins"/>
              <a:ea typeface="Poppins"/>
              <a:cs typeface="Poppins"/>
              <a:sym typeface="Poppins"/>
            </a:endParaRPr>
          </a:p>
          <a:p>
            <a:pPr marL="457200" marR="0" lvl="0" indent="0" algn="l" rtl="0">
              <a:lnSpc>
                <a:spcPct val="115000"/>
              </a:lnSpc>
              <a:spcBef>
                <a:spcPts val="1000"/>
              </a:spcBef>
              <a:spcAft>
                <a:spcPts val="0"/>
              </a:spcAft>
              <a:buNone/>
            </a:pPr>
            <a:r>
              <a:rPr lang="fr" sz="1200">
                <a:latin typeface="Poppins"/>
                <a:ea typeface="Poppins"/>
                <a:cs typeface="Poppins"/>
                <a:sym typeface="Poppins"/>
              </a:rPr>
              <a:t>Forte contribution à la sensibilisation des acteurs et du public</a:t>
            </a:r>
            <a:br>
              <a:rPr lang="fr" sz="1200">
                <a:latin typeface="Poppins"/>
                <a:ea typeface="Poppins"/>
                <a:cs typeface="Poppins"/>
                <a:sym typeface="Poppins"/>
              </a:rPr>
            </a:br>
            <a:r>
              <a:rPr lang="fr" sz="1200">
                <a:latin typeface="Poppins"/>
                <a:ea typeface="Poppins"/>
                <a:cs typeface="Poppins"/>
                <a:sym typeface="Poppins"/>
              </a:rPr>
              <a:t>(Reboisement, feux, pollution de l’air, lanceurs d’alerte, etc.)</a:t>
            </a:r>
            <a:endParaRPr sz="1200">
              <a:latin typeface="Poppins"/>
              <a:ea typeface="Poppins"/>
              <a:cs typeface="Poppins"/>
              <a:sym typeface="Poppins"/>
            </a:endParaRPr>
          </a:p>
          <a:p>
            <a:pPr marL="457200" marR="0" lvl="0" indent="0" algn="l" rtl="0">
              <a:lnSpc>
                <a:spcPct val="115000"/>
              </a:lnSpc>
              <a:spcBef>
                <a:spcPts val="1000"/>
              </a:spcBef>
              <a:spcAft>
                <a:spcPts val="0"/>
              </a:spcAft>
              <a:buNone/>
            </a:pPr>
            <a:r>
              <a:rPr lang="fr" sz="1200">
                <a:latin typeface="Poppins"/>
                <a:ea typeface="Poppins"/>
                <a:cs typeface="Poppins"/>
                <a:sym typeface="Poppins"/>
              </a:rPr>
              <a:t>Renforcement de l’impact d’acteurs du secteur privé.</a:t>
            </a:r>
            <a:endParaRPr sz="1000">
              <a:latin typeface="Helvetica Neue"/>
              <a:ea typeface="Helvetica Neue"/>
              <a:cs typeface="Helvetica Neue"/>
              <a:sym typeface="Helvetica Neue"/>
            </a:endParaRPr>
          </a:p>
          <a:p>
            <a:pPr marL="457200" marR="0" lvl="0" indent="0" algn="l" rtl="0">
              <a:lnSpc>
                <a:spcPct val="115000"/>
              </a:lnSpc>
              <a:spcBef>
                <a:spcPts val="1000"/>
              </a:spcBef>
              <a:spcAft>
                <a:spcPts val="0"/>
              </a:spcAft>
              <a:buNone/>
            </a:pPr>
            <a:endParaRPr sz="1200">
              <a:latin typeface="Poppins"/>
              <a:ea typeface="Poppins"/>
              <a:cs typeface="Poppins"/>
              <a:sym typeface="Poppins"/>
            </a:endParaRPr>
          </a:p>
          <a:p>
            <a:pPr marL="457200" marR="0" lvl="0" indent="0" algn="l" rtl="0">
              <a:lnSpc>
                <a:spcPct val="115000"/>
              </a:lnSpc>
              <a:spcBef>
                <a:spcPts val="1000"/>
              </a:spcBef>
              <a:spcAft>
                <a:spcPts val="0"/>
              </a:spcAft>
              <a:buNone/>
            </a:pPr>
            <a:endParaRPr sz="1200">
              <a:latin typeface="Poppins"/>
              <a:ea typeface="Poppins"/>
              <a:cs typeface="Poppins"/>
              <a:sym typeface="Poppins"/>
            </a:endParaRPr>
          </a:p>
          <a:p>
            <a:pPr marL="457200" marR="0" lvl="0" indent="0" algn="l" rtl="0">
              <a:lnSpc>
                <a:spcPct val="150000"/>
              </a:lnSpc>
              <a:spcBef>
                <a:spcPts val="1000"/>
              </a:spcBef>
              <a:spcAft>
                <a:spcPts val="0"/>
              </a:spcAft>
              <a:buNone/>
            </a:pPr>
            <a:endParaRPr sz="1200">
              <a:latin typeface="Poppins"/>
              <a:ea typeface="Poppins"/>
              <a:cs typeface="Poppins"/>
              <a:sym typeface="Poppins"/>
            </a:endParaRPr>
          </a:p>
          <a:p>
            <a:pPr marL="457200" lvl="0" indent="0" algn="l" rtl="0">
              <a:lnSpc>
                <a:spcPct val="115000"/>
              </a:lnSpc>
              <a:spcBef>
                <a:spcPts val="1000"/>
              </a:spcBef>
              <a:spcAft>
                <a:spcPts val="0"/>
              </a:spcAft>
              <a:buNone/>
            </a:pPr>
            <a:endParaRPr sz="1200">
              <a:latin typeface="Poppins"/>
              <a:ea typeface="Poppins"/>
              <a:cs typeface="Poppins"/>
              <a:sym typeface="Poppins"/>
            </a:endParaRPr>
          </a:p>
          <a:p>
            <a:pPr marL="457200" lvl="0" indent="0" algn="l" rtl="0">
              <a:lnSpc>
                <a:spcPct val="115000"/>
              </a:lnSpc>
              <a:spcBef>
                <a:spcPts val="0"/>
              </a:spcBef>
              <a:spcAft>
                <a:spcPts val="0"/>
              </a:spcAft>
              <a:buNone/>
            </a:pPr>
            <a:endParaRPr sz="1400">
              <a:latin typeface="Poppins"/>
              <a:ea typeface="Poppins"/>
              <a:cs typeface="Poppins"/>
              <a:sym typeface="Poppins"/>
            </a:endParaRPr>
          </a:p>
          <a:p>
            <a:pPr marL="457200" lvl="0" indent="0" algn="l" rtl="0">
              <a:lnSpc>
                <a:spcPct val="115000"/>
              </a:lnSpc>
              <a:spcBef>
                <a:spcPts val="1000"/>
              </a:spcBef>
              <a:spcAft>
                <a:spcPts val="1000"/>
              </a:spcAft>
              <a:buNone/>
            </a:pPr>
            <a:endParaRPr sz="1400">
              <a:latin typeface="Poppins"/>
              <a:ea typeface="Poppins"/>
              <a:cs typeface="Poppins"/>
              <a:sym typeface="Poppins"/>
            </a:endParaRPr>
          </a:p>
        </p:txBody>
      </p:sp>
      <p:pic>
        <p:nvPicPr>
          <p:cNvPr id="510" name="Google Shape;510;p72"/>
          <p:cNvPicPr preferRelativeResize="0"/>
          <p:nvPr/>
        </p:nvPicPr>
        <p:blipFill rotWithShape="1">
          <a:blip r:embed="rId4">
            <a:alphaModFix/>
          </a:blip>
          <a:srcRect t="25160" b="10687"/>
          <a:stretch/>
        </p:blipFill>
        <p:spPr>
          <a:xfrm>
            <a:off x="755101" y="3477900"/>
            <a:ext cx="3895675" cy="1665600"/>
          </a:xfrm>
          <a:prstGeom prst="rect">
            <a:avLst/>
          </a:prstGeom>
          <a:noFill/>
          <a:ln>
            <a:noFill/>
          </a:ln>
        </p:spPr>
      </p:pic>
    </p:spTree>
  </p:cSld>
  <p:clrMapOvr>
    <a:masterClrMapping/>
  </p:clrMapOvr>
  <p:transition spd="med">
    <p:fade/>
  </p:transition>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514"/>
        <p:cNvGrpSpPr/>
        <p:nvPr/>
      </p:nvGrpSpPr>
      <p:grpSpPr>
        <a:xfrm>
          <a:off x="0" y="0"/>
          <a:ext cx="0" cy="0"/>
          <a:chOff x="0" y="0"/>
          <a:chExt cx="0" cy="0"/>
        </a:xfrm>
      </p:grpSpPr>
      <p:sp>
        <p:nvSpPr>
          <p:cNvPr id="515" name="Google Shape;515;p73"/>
          <p:cNvSpPr txBox="1">
            <a:spLocks noGrp="1"/>
          </p:cNvSpPr>
          <p:nvPr>
            <p:ph type="title"/>
          </p:nvPr>
        </p:nvSpPr>
        <p:spPr>
          <a:xfrm>
            <a:off x="307025" y="752550"/>
            <a:ext cx="5543100" cy="906000"/>
          </a:xfrm>
          <a:prstGeom prst="rect">
            <a:avLst/>
          </a:prstGeom>
        </p:spPr>
        <p:txBody>
          <a:bodyPr spcFirstLastPara="1" wrap="square" lIns="91425" tIns="91425" rIns="91425" bIns="91425" anchor="t" anchorCtr="0">
            <a:noAutofit/>
          </a:bodyPr>
          <a:lstStyle/>
          <a:p>
            <a:pPr marL="457200" lvl="0" indent="-353060" algn="l" rtl="0">
              <a:lnSpc>
                <a:spcPct val="115000"/>
              </a:lnSpc>
              <a:spcBef>
                <a:spcPts val="0"/>
              </a:spcBef>
              <a:spcAft>
                <a:spcPts val="0"/>
              </a:spcAft>
              <a:buClr>
                <a:srgbClr val="1155CC"/>
              </a:buClr>
              <a:buSzPts val="1960"/>
              <a:buFont typeface="Poppins"/>
              <a:buChar char="●"/>
            </a:pPr>
            <a:r>
              <a:rPr lang="fr" sz="1950" b="1">
                <a:solidFill>
                  <a:srgbClr val="1155CC"/>
                </a:solidFill>
                <a:latin typeface="Poppins"/>
                <a:ea typeface="Poppins"/>
                <a:cs typeface="Poppins"/>
                <a:sym typeface="Poppins"/>
              </a:rPr>
              <a:t>Zone d'Intervention : </a:t>
            </a:r>
            <a:br>
              <a:rPr lang="fr" sz="1950" b="1">
                <a:solidFill>
                  <a:srgbClr val="1155CC"/>
                </a:solidFill>
                <a:latin typeface="Poppins"/>
                <a:ea typeface="Poppins"/>
                <a:cs typeface="Poppins"/>
                <a:sym typeface="Poppins"/>
              </a:rPr>
            </a:br>
            <a:r>
              <a:rPr lang="fr" sz="1400">
                <a:latin typeface="Poppins"/>
                <a:ea typeface="Poppins"/>
                <a:cs typeface="Poppins"/>
                <a:sym typeface="Poppins"/>
              </a:rPr>
              <a:t>Madagascar</a:t>
            </a:r>
            <a:endParaRPr sz="1960">
              <a:solidFill>
                <a:srgbClr val="666666"/>
              </a:solidFill>
              <a:latin typeface="Poppins Light"/>
              <a:ea typeface="Poppins Light"/>
              <a:cs typeface="Poppins Light"/>
              <a:sym typeface="Poppins Light"/>
            </a:endParaRPr>
          </a:p>
          <a:p>
            <a:pPr marL="457200" lvl="0" indent="0" algn="l" rtl="0">
              <a:lnSpc>
                <a:spcPct val="115000"/>
              </a:lnSpc>
              <a:spcBef>
                <a:spcPts val="1000"/>
              </a:spcBef>
              <a:spcAft>
                <a:spcPts val="0"/>
              </a:spcAft>
              <a:buNone/>
            </a:pPr>
            <a:endParaRPr sz="1960">
              <a:solidFill>
                <a:srgbClr val="666666"/>
              </a:solidFill>
              <a:latin typeface="Poppins Light"/>
              <a:ea typeface="Poppins Light"/>
              <a:cs typeface="Poppins Light"/>
              <a:sym typeface="Poppins Light"/>
            </a:endParaRPr>
          </a:p>
        </p:txBody>
      </p:sp>
      <p:pic>
        <p:nvPicPr>
          <p:cNvPr id="516" name="Google Shape;516;p73"/>
          <p:cNvPicPr preferRelativeResize="0"/>
          <p:nvPr/>
        </p:nvPicPr>
        <p:blipFill>
          <a:blip r:embed="rId3">
            <a:alphaModFix/>
          </a:blip>
          <a:stretch>
            <a:fillRect/>
          </a:stretch>
        </p:blipFill>
        <p:spPr>
          <a:xfrm>
            <a:off x="6466850" y="295975"/>
            <a:ext cx="2348349" cy="2348349"/>
          </a:xfrm>
          <a:prstGeom prst="rect">
            <a:avLst/>
          </a:prstGeom>
          <a:noFill/>
          <a:ln>
            <a:noFill/>
          </a:ln>
        </p:spPr>
      </p:pic>
      <p:pic>
        <p:nvPicPr>
          <p:cNvPr id="517" name="Google Shape;517;p73"/>
          <p:cNvPicPr preferRelativeResize="0"/>
          <p:nvPr/>
        </p:nvPicPr>
        <p:blipFill rotWithShape="1">
          <a:blip r:embed="rId4">
            <a:alphaModFix/>
          </a:blip>
          <a:srcRect t="4903" b="16000"/>
          <a:stretch/>
        </p:blipFill>
        <p:spPr>
          <a:xfrm>
            <a:off x="152400" y="1697005"/>
            <a:ext cx="5850127" cy="3084071"/>
          </a:xfrm>
          <a:prstGeom prst="rect">
            <a:avLst/>
          </a:prstGeom>
          <a:noFill/>
          <a:ln>
            <a:noFill/>
          </a:ln>
        </p:spPr>
      </p:pic>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21"/>
          <p:cNvSpPr txBox="1">
            <a:spLocks noGrp="1"/>
          </p:cNvSpPr>
          <p:nvPr>
            <p:ph type="title"/>
          </p:nvPr>
        </p:nvSpPr>
        <p:spPr>
          <a:xfrm>
            <a:off x="320800" y="172675"/>
            <a:ext cx="8160600" cy="61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fr" sz="1600" b="1">
                <a:latin typeface="Poppins"/>
                <a:ea typeface="Poppins"/>
                <a:cs typeface="Poppins"/>
                <a:sym typeface="Poppins"/>
              </a:rPr>
              <a:t>112 espèces de primates, tous endémiques</a:t>
            </a:r>
            <a:endParaRPr sz="1600">
              <a:latin typeface="Poppins"/>
              <a:ea typeface="Poppins"/>
              <a:cs typeface="Poppins"/>
              <a:sym typeface="Poppins"/>
            </a:endParaRPr>
          </a:p>
        </p:txBody>
      </p:sp>
      <p:pic>
        <p:nvPicPr>
          <p:cNvPr id="134" name="Google Shape;134;p21"/>
          <p:cNvPicPr preferRelativeResize="0"/>
          <p:nvPr/>
        </p:nvPicPr>
        <p:blipFill>
          <a:blip r:embed="rId3">
            <a:alphaModFix/>
          </a:blip>
          <a:stretch>
            <a:fillRect/>
          </a:stretch>
        </p:blipFill>
        <p:spPr>
          <a:xfrm>
            <a:off x="381000" y="740025"/>
            <a:ext cx="7770828" cy="4403474"/>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521"/>
        <p:cNvGrpSpPr/>
        <p:nvPr/>
      </p:nvGrpSpPr>
      <p:grpSpPr>
        <a:xfrm>
          <a:off x="0" y="0"/>
          <a:ext cx="0" cy="0"/>
          <a:chOff x="0" y="0"/>
          <a:chExt cx="0" cy="0"/>
        </a:xfrm>
      </p:grpSpPr>
      <p:sp>
        <p:nvSpPr>
          <p:cNvPr id="522" name="Google Shape;522;p74"/>
          <p:cNvSpPr txBox="1">
            <a:spLocks noGrp="1"/>
          </p:cNvSpPr>
          <p:nvPr>
            <p:ph type="title"/>
          </p:nvPr>
        </p:nvSpPr>
        <p:spPr>
          <a:xfrm>
            <a:off x="400875" y="2698050"/>
            <a:ext cx="5543100" cy="2185800"/>
          </a:xfrm>
          <a:prstGeom prst="rect">
            <a:avLst/>
          </a:prstGeom>
        </p:spPr>
        <p:txBody>
          <a:bodyPr spcFirstLastPara="1" wrap="square" lIns="91425" tIns="91425" rIns="91425" bIns="91425" anchor="t" anchorCtr="0">
            <a:noAutofit/>
          </a:bodyPr>
          <a:lstStyle/>
          <a:p>
            <a:pPr marL="457200" lvl="0" indent="-353060" algn="l" rtl="0">
              <a:lnSpc>
                <a:spcPct val="115000"/>
              </a:lnSpc>
              <a:spcBef>
                <a:spcPts val="0"/>
              </a:spcBef>
              <a:spcAft>
                <a:spcPts val="0"/>
              </a:spcAft>
              <a:buClr>
                <a:srgbClr val="1155CC"/>
              </a:buClr>
              <a:buSzPts val="1960"/>
              <a:buFont typeface="Poppins Light"/>
              <a:buChar char="●"/>
            </a:pPr>
            <a:r>
              <a:rPr lang="fr" sz="1960" b="1">
                <a:solidFill>
                  <a:srgbClr val="1155CC"/>
                </a:solidFill>
                <a:latin typeface="Poppins"/>
                <a:ea typeface="Poppins"/>
                <a:cs typeface="Poppins"/>
                <a:sym typeface="Poppins"/>
              </a:rPr>
              <a:t>Partenaires et soutiens :</a:t>
            </a:r>
            <a:r>
              <a:rPr lang="fr" sz="1960">
                <a:solidFill>
                  <a:srgbClr val="1155CC"/>
                </a:solidFill>
                <a:latin typeface="Poppins Light"/>
                <a:ea typeface="Poppins Light"/>
                <a:cs typeface="Poppins Light"/>
                <a:sym typeface="Poppins Light"/>
              </a:rPr>
              <a:t> </a:t>
            </a:r>
            <a:endParaRPr sz="1960">
              <a:solidFill>
                <a:srgbClr val="1155CC"/>
              </a:solidFill>
              <a:latin typeface="Poppins Light"/>
              <a:ea typeface="Poppins Light"/>
              <a:cs typeface="Poppins Light"/>
              <a:sym typeface="Poppins Light"/>
            </a:endParaRPr>
          </a:p>
          <a:p>
            <a:pPr marL="457200" lvl="0" indent="0" algn="l" rtl="0">
              <a:lnSpc>
                <a:spcPct val="115000"/>
              </a:lnSpc>
              <a:spcBef>
                <a:spcPts val="1000"/>
              </a:spcBef>
              <a:spcAft>
                <a:spcPts val="0"/>
              </a:spcAft>
              <a:buNone/>
            </a:pPr>
            <a:r>
              <a:rPr lang="fr" sz="1400">
                <a:latin typeface="Poppins"/>
                <a:ea typeface="Poppins"/>
                <a:cs typeface="Poppins"/>
                <a:sym typeface="Poppins"/>
              </a:rPr>
              <a:t>Agence Française de Développement (AFD)</a:t>
            </a:r>
            <a:endParaRPr sz="1400">
              <a:latin typeface="Poppins"/>
              <a:ea typeface="Poppins"/>
              <a:cs typeface="Poppins"/>
              <a:sym typeface="Poppins"/>
            </a:endParaRPr>
          </a:p>
          <a:p>
            <a:pPr marL="457200" lvl="0" indent="0" algn="l" rtl="0">
              <a:lnSpc>
                <a:spcPct val="115000"/>
              </a:lnSpc>
              <a:spcBef>
                <a:spcPts val="1000"/>
              </a:spcBef>
              <a:spcAft>
                <a:spcPts val="0"/>
              </a:spcAft>
              <a:buNone/>
            </a:pPr>
            <a:r>
              <a:rPr lang="fr" sz="1400">
                <a:latin typeface="Poppins"/>
                <a:ea typeface="Poppins"/>
                <a:cs typeface="Poppins"/>
                <a:sym typeface="Poppins"/>
              </a:rPr>
              <a:t>Darwin Initiative</a:t>
            </a:r>
            <a:endParaRPr sz="1400">
              <a:latin typeface="Poppins"/>
              <a:ea typeface="Poppins"/>
              <a:cs typeface="Poppins"/>
              <a:sym typeface="Poppins"/>
            </a:endParaRPr>
          </a:p>
          <a:p>
            <a:pPr marL="457200" lvl="0" indent="0" algn="l" rtl="0">
              <a:lnSpc>
                <a:spcPct val="115000"/>
              </a:lnSpc>
              <a:spcBef>
                <a:spcPts val="1000"/>
              </a:spcBef>
              <a:spcAft>
                <a:spcPts val="0"/>
              </a:spcAft>
              <a:buNone/>
            </a:pPr>
            <a:r>
              <a:rPr lang="fr" sz="1400">
                <a:latin typeface="Poppins"/>
                <a:ea typeface="Poppins"/>
                <a:cs typeface="Poppins"/>
                <a:sym typeface="Poppins"/>
              </a:rPr>
              <a:t>Critical Ecosystem Partnership Fund (CEPF)</a:t>
            </a:r>
            <a:endParaRPr sz="1400">
              <a:latin typeface="Poppins"/>
              <a:ea typeface="Poppins"/>
              <a:cs typeface="Poppins"/>
              <a:sym typeface="Poppins"/>
            </a:endParaRPr>
          </a:p>
          <a:p>
            <a:pPr marL="457200" lvl="0" indent="0" algn="l" rtl="0">
              <a:lnSpc>
                <a:spcPct val="115000"/>
              </a:lnSpc>
              <a:spcBef>
                <a:spcPts val="1000"/>
              </a:spcBef>
              <a:spcAft>
                <a:spcPts val="0"/>
              </a:spcAft>
              <a:buNone/>
            </a:pPr>
            <a:r>
              <a:rPr lang="fr" sz="1400">
                <a:latin typeface="Poppins"/>
                <a:ea typeface="Poppins"/>
                <a:cs typeface="Poppins"/>
                <a:sym typeface="Poppins"/>
              </a:rPr>
              <a:t>Maliasili</a:t>
            </a:r>
            <a:endParaRPr sz="1400">
              <a:latin typeface="Poppins"/>
              <a:ea typeface="Poppins"/>
              <a:cs typeface="Poppins"/>
              <a:sym typeface="Poppins"/>
            </a:endParaRPr>
          </a:p>
          <a:p>
            <a:pPr marL="457200" lvl="0" indent="0" algn="l" rtl="0">
              <a:lnSpc>
                <a:spcPct val="115000"/>
              </a:lnSpc>
              <a:spcBef>
                <a:spcPts val="1000"/>
              </a:spcBef>
              <a:spcAft>
                <a:spcPts val="1000"/>
              </a:spcAft>
              <a:buNone/>
            </a:pPr>
            <a:r>
              <a:rPr lang="fr" sz="1400">
                <a:latin typeface="Poppins"/>
                <a:ea typeface="Poppins"/>
                <a:cs typeface="Poppins"/>
                <a:sym typeface="Poppins"/>
              </a:rPr>
              <a:t>Re : wild</a:t>
            </a:r>
            <a:endParaRPr sz="1400">
              <a:latin typeface="Poppins"/>
              <a:ea typeface="Poppins"/>
              <a:cs typeface="Poppins"/>
              <a:sym typeface="Poppins"/>
            </a:endParaRPr>
          </a:p>
        </p:txBody>
      </p:sp>
      <p:pic>
        <p:nvPicPr>
          <p:cNvPr id="523" name="Google Shape;523;p74"/>
          <p:cNvPicPr preferRelativeResize="0"/>
          <p:nvPr/>
        </p:nvPicPr>
        <p:blipFill rotWithShape="1">
          <a:blip r:embed="rId3">
            <a:alphaModFix/>
          </a:blip>
          <a:srcRect l="7059" r="5351"/>
          <a:stretch/>
        </p:blipFill>
        <p:spPr>
          <a:xfrm>
            <a:off x="6149350" y="-47875"/>
            <a:ext cx="2457451" cy="2805651"/>
          </a:xfrm>
          <a:prstGeom prst="rect">
            <a:avLst/>
          </a:prstGeom>
          <a:noFill/>
          <a:ln>
            <a:noFill/>
          </a:ln>
        </p:spPr>
      </p:pic>
      <p:pic>
        <p:nvPicPr>
          <p:cNvPr id="524" name="Google Shape;524;p74"/>
          <p:cNvPicPr preferRelativeResize="0"/>
          <p:nvPr/>
        </p:nvPicPr>
        <p:blipFill>
          <a:blip r:embed="rId4">
            <a:alphaModFix/>
          </a:blip>
          <a:stretch>
            <a:fillRect/>
          </a:stretch>
        </p:blipFill>
        <p:spPr>
          <a:xfrm>
            <a:off x="228600" y="135225"/>
            <a:ext cx="5574099" cy="2391349"/>
          </a:xfrm>
          <a:prstGeom prst="rect">
            <a:avLst/>
          </a:prstGeom>
          <a:noFill/>
          <a:ln>
            <a:noFill/>
          </a:ln>
        </p:spPr>
      </p:pic>
    </p:spTree>
  </p:cSld>
  <p:clrMapOvr>
    <a:masterClrMapping/>
  </p:clrMapOvr>
  <p:transition spd="med">
    <p:fade/>
  </p:transition>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528"/>
        <p:cNvGrpSpPr/>
        <p:nvPr/>
      </p:nvGrpSpPr>
      <p:grpSpPr>
        <a:xfrm>
          <a:off x="0" y="0"/>
          <a:ext cx="0" cy="0"/>
          <a:chOff x="0" y="0"/>
          <a:chExt cx="0" cy="0"/>
        </a:xfrm>
      </p:grpSpPr>
      <p:sp>
        <p:nvSpPr>
          <p:cNvPr id="529" name="Google Shape;529;p75"/>
          <p:cNvSpPr txBox="1">
            <a:spLocks noGrp="1"/>
          </p:cNvSpPr>
          <p:nvPr>
            <p:ph type="title"/>
          </p:nvPr>
        </p:nvSpPr>
        <p:spPr>
          <a:xfrm>
            <a:off x="601100" y="3237825"/>
            <a:ext cx="5241600" cy="1637400"/>
          </a:xfrm>
          <a:prstGeom prst="rect">
            <a:avLst/>
          </a:prstGeom>
        </p:spPr>
        <p:txBody>
          <a:bodyPr spcFirstLastPara="1" wrap="square" lIns="91425" tIns="91425" rIns="91425" bIns="91425" anchor="t" anchorCtr="0">
            <a:noAutofit/>
          </a:bodyPr>
          <a:lstStyle/>
          <a:p>
            <a:pPr marL="457200" lvl="0" indent="-346710" algn="l" rtl="0">
              <a:lnSpc>
                <a:spcPct val="115000"/>
              </a:lnSpc>
              <a:spcBef>
                <a:spcPts val="0"/>
              </a:spcBef>
              <a:spcAft>
                <a:spcPts val="0"/>
              </a:spcAft>
              <a:buClr>
                <a:srgbClr val="1155CC"/>
              </a:buClr>
              <a:buSzPts val="1860"/>
              <a:buFont typeface="Poppins Light"/>
              <a:buChar char="●"/>
            </a:pPr>
            <a:r>
              <a:rPr lang="fr" sz="1850">
                <a:latin typeface="Poppins"/>
                <a:ea typeface="Poppins"/>
                <a:cs typeface="Poppins"/>
                <a:sym typeface="Poppins"/>
              </a:rPr>
              <a:t>lrakotomalala@indri.solutions</a:t>
            </a:r>
            <a:endParaRPr sz="1860">
              <a:solidFill>
                <a:srgbClr val="666666"/>
              </a:solidFill>
              <a:latin typeface="Poppins Light"/>
              <a:ea typeface="Poppins Light"/>
              <a:cs typeface="Poppins Light"/>
              <a:sym typeface="Poppins Light"/>
            </a:endParaRPr>
          </a:p>
          <a:p>
            <a:pPr marL="457200" lvl="0" indent="-346710" algn="l" rtl="0">
              <a:lnSpc>
                <a:spcPct val="115000"/>
              </a:lnSpc>
              <a:spcBef>
                <a:spcPts val="1000"/>
              </a:spcBef>
              <a:spcAft>
                <a:spcPts val="0"/>
              </a:spcAft>
              <a:buClr>
                <a:srgbClr val="1155CC"/>
              </a:buClr>
              <a:buSzPts val="1860"/>
              <a:buFont typeface="Poppins Light"/>
              <a:buChar char="●"/>
            </a:pPr>
            <a:r>
              <a:rPr lang="fr" sz="1850">
                <a:latin typeface="Poppins"/>
                <a:ea typeface="Poppins"/>
                <a:cs typeface="Poppins"/>
                <a:sym typeface="Poppins"/>
              </a:rPr>
              <a:t>+261 34 30 314 81 </a:t>
            </a:r>
            <a:endParaRPr sz="1860">
              <a:solidFill>
                <a:srgbClr val="666666"/>
              </a:solidFill>
              <a:latin typeface="Poppins Light"/>
              <a:ea typeface="Poppins Light"/>
              <a:cs typeface="Poppins Light"/>
              <a:sym typeface="Poppins Light"/>
            </a:endParaRPr>
          </a:p>
          <a:p>
            <a:pPr marL="457200" lvl="0" indent="-346710" algn="l" rtl="0">
              <a:lnSpc>
                <a:spcPct val="115000"/>
              </a:lnSpc>
              <a:spcBef>
                <a:spcPts val="1000"/>
              </a:spcBef>
              <a:spcAft>
                <a:spcPts val="0"/>
              </a:spcAft>
              <a:buClr>
                <a:srgbClr val="1155CC"/>
              </a:buClr>
              <a:buSzPts val="1860"/>
              <a:buFont typeface="Poppins Light"/>
              <a:buChar char="●"/>
            </a:pPr>
            <a:r>
              <a:rPr lang="fr" sz="1850">
                <a:latin typeface="Poppins"/>
                <a:ea typeface="Poppins"/>
                <a:cs typeface="Poppins"/>
                <a:sym typeface="Poppins"/>
              </a:rPr>
              <a:t>https://indri.solutions/</a:t>
            </a:r>
            <a:endParaRPr sz="1850">
              <a:latin typeface="Poppins"/>
              <a:ea typeface="Poppins"/>
              <a:cs typeface="Poppins"/>
              <a:sym typeface="Poppins"/>
            </a:endParaRPr>
          </a:p>
        </p:txBody>
      </p:sp>
      <p:pic>
        <p:nvPicPr>
          <p:cNvPr id="530" name="Google Shape;530;p75"/>
          <p:cNvPicPr preferRelativeResize="0"/>
          <p:nvPr/>
        </p:nvPicPr>
        <p:blipFill rotWithShape="1">
          <a:blip r:embed="rId3">
            <a:alphaModFix/>
          </a:blip>
          <a:srcRect/>
          <a:stretch/>
        </p:blipFill>
        <p:spPr>
          <a:xfrm>
            <a:off x="6253050" y="339475"/>
            <a:ext cx="2217675" cy="2217675"/>
          </a:xfrm>
          <a:prstGeom prst="rect">
            <a:avLst/>
          </a:prstGeom>
          <a:noFill/>
          <a:ln>
            <a:noFill/>
          </a:ln>
        </p:spPr>
      </p:pic>
      <p:pic>
        <p:nvPicPr>
          <p:cNvPr id="531" name="Google Shape;531;p75"/>
          <p:cNvPicPr preferRelativeResize="0"/>
          <p:nvPr/>
        </p:nvPicPr>
        <p:blipFill rotWithShape="1">
          <a:blip r:embed="rId4">
            <a:alphaModFix/>
          </a:blip>
          <a:srcRect l="5926" t="46881" r="31487"/>
          <a:stretch/>
        </p:blipFill>
        <p:spPr>
          <a:xfrm>
            <a:off x="139700" y="76200"/>
            <a:ext cx="5564477" cy="2656601"/>
          </a:xfrm>
          <a:prstGeom prst="rect">
            <a:avLst/>
          </a:prstGeom>
          <a:noFill/>
          <a:ln>
            <a:noFill/>
          </a:ln>
        </p:spPr>
      </p:pic>
    </p:spTree>
  </p:cSld>
  <p:clrMapOvr>
    <a:masterClrMapping/>
  </p:clrMapOvr>
  <p:transition spd="med">
    <p:fade/>
  </p:transition>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535"/>
        <p:cNvGrpSpPr/>
        <p:nvPr/>
      </p:nvGrpSpPr>
      <p:grpSpPr>
        <a:xfrm>
          <a:off x="0" y="0"/>
          <a:ext cx="0" cy="0"/>
          <a:chOff x="0" y="0"/>
          <a:chExt cx="0" cy="0"/>
        </a:xfrm>
      </p:grpSpPr>
      <p:sp>
        <p:nvSpPr>
          <p:cNvPr id="536" name="Google Shape;536;p76"/>
          <p:cNvSpPr txBox="1">
            <a:spLocks noGrp="1"/>
          </p:cNvSpPr>
          <p:nvPr>
            <p:ph type="title"/>
          </p:nvPr>
        </p:nvSpPr>
        <p:spPr>
          <a:xfrm>
            <a:off x="3297600" y="2741400"/>
            <a:ext cx="5109600" cy="1239900"/>
          </a:xfrm>
          <a:prstGeom prst="rect">
            <a:avLst/>
          </a:prstGeom>
        </p:spPr>
        <p:txBody>
          <a:bodyPr spcFirstLastPara="1" wrap="square" lIns="91425" tIns="91425" rIns="91425" bIns="91425" anchor="t" anchorCtr="0">
            <a:noAutofit/>
          </a:bodyPr>
          <a:lstStyle/>
          <a:p>
            <a:pPr marL="0" marR="0" lvl="0" indent="0" algn="l" rtl="0">
              <a:lnSpc>
                <a:spcPct val="115000"/>
              </a:lnSpc>
              <a:spcBef>
                <a:spcPts val="0"/>
              </a:spcBef>
              <a:spcAft>
                <a:spcPts val="0"/>
              </a:spcAft>
              <a:buNone/>
            </a:pPr>
            <a:r>
              <a:rPr lang="fr" sz="1960">
                <a:latin typeface="Poppins Light"/>
                <a:ea typeface="Poppins Light"/>
                <a:cs typeface="Poppins Light"/>
                <a:sym typeface="Poppins Light"/>
              </a:rPr>
              <a:t>Fenomanantsoa Andriamanalina, Directeur Général de l’Agriculture</a:t>
            </a:r>
            <a:endParaRPr sz="1100">
              <a:latin typeface="Montserrat"/>
              <a:ea typeface="Montserrat"/>
              <a:cs typeface="Montserrat"/>
              <a:sym typeface="Montserrat"/>
            </a:endParaRPr>
          </a:p>
          <a:p>
            <a:pPr marL="0" lvl="0" indent="0" algn="l" rtl="0">
              <a:lnSpc>
                <a:spcPct val="115000"/>
              </a:lnSpc>
              <a:spcBef>
                <a:spcPts val="0"/>
              </a:spcBef>
              <a:spcAft>
                <a:spcPts val="0"/>
              </a:spcAft>
              <a:buClr>
                <a:schemeClr val="dk1"/>
              </a:buClr>
              <a:buSzPts val="1100"/>
              <a:buFont typeface="Arial"/>
              <a:buNone/>
            </a:pPr>
            <a:r>
              <a:rPr lang="fr" sz="1960">
                <a:latin typeface="Poppins Light"/>
                <a:ea typeface="Poppins Light"/>
                <a:cs typeface="Poppins Light"/>
                <a:sym typeface="Poppins Light"/>
              </a:rPr>
              <a:t>Ministère de l’Agriculture et de l’Elevage</a:t>
            </a:r>
            <a:endParaRPr sz="1960">
              <a:latin typeface="Poppins Light"/>
              <a:ea typeface="Poppins Light"/>
              <a:cs typeface="Poppins Light"/>
              <a:sym typeface="Poppins Light"/>
            </a:endParaRPr>
          </a:p>
        </p:txBody>
      </p:sp>
      <p:sp>
        <p:nvSpPr>
          <p:cNvPr id="537" name="Google Shape;537;p76"/>
          <p:cNvSpPr txBox="1"/>
          <p:nvPr/>
        </p:nvSpPr>
        <p:spPr>
          <a:xfrm>
            <a:off x="3313258" y="863775"/>
            <a:ext cx="5446500" cy="1699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2460">
                <a:solidFill>
                  <a:srgbClr val="1155CC"/>
                </a:solidFill>
                <a:latin typeface="Poppins ExtraBold"/>
                <a:ea typeface="Poppins ExtraBold"/>
                <a:cs typeface="Poppins ExtraBold"/>
                <a:sym typeface="Poppins ExtraBold"/>
              </a:rPr>
              <a:t>TALAKY BE</a:t>
            </a:r>
            <a:br>
              <a:rPr lang="fr" sz="2460">
                <a:solidFill>
                  <a:srgbClr val="1155CC"/>
                </a:solidFill>
                <a:latin typeface="Poppins ExtraBold"/>
                <a:ea typeface="Poppins ExtraBold"/>
                <a:cs typeface="Poppins ExtraBold"/>
                <a:sym typeface="Poppins ExtraBold"/>
              </a:rPr>
            </a:br>
            <a:r>
              <a:rPr lang="fr" sz="2460">
                <a:solidFill>
                  <a:srgbClr val="1155CC"/>
                </a:solidFill>
                <a:latin typeface="Poppins"/>
                <a:ea typeface="Poppins"/>
                <a:cs typeface="Poppins"/>
                <a:sym typeface="Poppins"/>
              </a:rPr>
              <a:t>ADAPTATION DE L’AGRICULTURE ET DES COMMUNAUTÉS AU CHANGEMENT CLIMATIQUE</a:t>
            </a:r>
            <a:endParaRPr sz="2460">
              <a:solidFill>
                <a:srgbClr val="1155CC"/>
              </a:solidFill>
              <a:latin typeface="Poppins"/>
              <a:ea typeface="Poppins"/>
              <a:cs typeface="Poppins"/>
              <a:sym typeface="Poppins"/>
            </a:endParaRPr>
          </a:p>
        </p:txBody>
      </p:sp>
      <p:pic>
        <p:nvPicPr>
          <p:cNvPr id="538" name="Google Shape;538;p76"/>
          <p:cNvPicPr preferRelativeResize="0"/>
          <p:nvPr/>
        </p:nvPicPr>
        <p:blipFill>
          <a:blip r:embed="rId3">
            <a:alphaModFix/>
          </a:blip>
          <a:stretch>
            <a:fillRect/>
          </a:stretch>
        </p:blipFill>
        <p:spPr>
          <a:xfrm>
            <a:off x="903924" y="944675"/>
            <a:ext cx="1567000" cy="1597735"/>
          </a:xfrm>
          <a:prstGeom prst="rect">
            <a:avLst/>
          </a:prstGeom>
          <a:noFill/>
          <a:ln>
            <a:noFill/>
          </a:ln>
        </p:spPr>
      </p:pic>
      <p:pic>
        <p:nvPicPr>
          <p:cNvPr id="539" name="Google Shape;539;p76"/>
          <p:cNvPicPr preferRelativeResize="0"/>
          <p:nvPr/>
        </p:nvPicPr>
        <p:blipFill>
          <a:blip r:embed="rId4">
            <a:alphaModFix/>
          </a:blip>
          <a:stretch>
            <a:fillRect/>
          </a:stretch>
        </p:blipFill>
        <p:spPr>
          <a:xfrm>
            <a:off x="1066500" y="2571750"/>
            <a:ext cx="1314450" cy="885825"/>
          </a:xfrm>
          <a:prstGeom prst="rect">
            <a:avLst/>
          </a:prstGeom>
          <a:noFill/>
          <a:ln>
            <a:noFill/>
          </a:ln>
        </p:spPr>
      </p:pic>
      <p:pic>
        <p:nvPicPr>
          <p:cNvPr id="540" name="Google Shape;540;p76"/>
          <p:cNvPicPr preferRelativeResize="0"/>
          <p:nvPr/>
        </p:nvPicPr>
        <p:blipFill>
          <a:blip r:embed="rId5">
            <a:alphaModFix/>
          </a:blip>
          <a:stretch>
            <a:fillRect/>
          </a:stretch>
        </p:blipFill>
        <p:spPr>
          <a:xfrm>
            <a:off x="980112" y="3722575"/>
            <a:ext cx="1487225" cy="618800"/>
          </a:xfrm>
          <a:prstGeom prst="rect">
            <a:avLst/>
          </a:prstGeom>
          <a:noFill/>
          <a:ln>
            <a:noFill/>
          </a:ln>
        </p:spPr>
      </p:pic>
    </p:spTree>
  </p:cSld>
  <p:clrMapOvr>
    <a:masterClrMapping/>
  </p:clrMapOvr>
  <p:transition spd="med">
    <p:fade/>
  </p:transition>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544"/>
        <p:cNvGrpSpPr/>
        <p:nvPr/>
      </p:nvGrpSpPr>
      <p:grpSpPr>
        <a:xfrm>
          <a:off x="0" y="0"/>
          <a:ext cx="0" cy="0"/>
          <a:chOff x="0" y="0"/>
          <a:chExt cx="0" cy="0"/>
        </a:xfrm>
      </p:grpSpPr>
      <p:sp>
        <p:nvSpPr>
          <p:cNvPr id="545" name="Google Shape;545;p77"/>
          <p:cNvSpPr txBox="1">
            <a:spLocks noGrp="1"/>
          </p:cNvSpPr>
          <p:nvPr>
            <p:ph type="title"/>
          </p:nvPr>
        </p:nvSpPr>
        <p:spPr>
          <a:xfrm>
            <a:off x="315800" y="160050"/>
            <a:ext cx="6201000" cy="2537400"/>
          </a:xfrm>
          <a:prstGeom prst="rect">
            <a:avLst/>
          </a:prstGeom>
        </p:spPr>
        <p:txBody>
          <a:bodyPr spcFirstLastPara="1" wrap="square" lIns="91425" tIns="91425" rIns="91425" bIns="91425" anchor="t" anchorCtr="0">
            <a:noAutofit/>
          </a:bodyPr>
          <a:lstStyle/>
          <a:p>
            <a:pPr marL="457200" lvl="0" indent="-352425" algn="l" rtl="0">
              <a:lnSpc>
                <a:spcPct val="115000"/>
              </a:lnSpc>
              <a:spcBef>
                <a:spcPts val="0"/>
              </a:spcBef>
              <a:spcAft>
                <a:spcPts val="0"/>
              </a:spcAft>
              <a:buClr>
                <a:srgbClr val="1155CC"/>
              </a:buClr>
              <a:buSzPts val="1950"/>
              <a:buFont typeface="Poppins Light"/>
              <a:buChar char="●"/>
            </a:pPr>
            <a:r>
              <a:rPr lang="fr" sz="1960" b="1">
                <a:solidFill>
                  <a:srgbClr val="1155CC"/>
                </a:solidFill>
                <a:latin typeface="Poppins"/>
                <a:ea typeface="Poppins"/>
                <a:cs typeface="Poppins"/>
                <a:sym typeface="Poppins"/>
              </a:rPr>
              <a:t>S</a:t>
            </a:r>
            <a:r>
              <a:rPr lang="fr" sz="1950" b="1">
                <a:solidFill>
                  <a:srgbClr val="1155CC"/>
                </a:solidFill>
                <a:latin typeface="Poppins"/>
                <a:ea typeface="Poppins"/>
                <a:cs typeface="Poppins"/>
                <a:sym typeface="Poppins"/>
              </a:rPr>
              <a:t>olutions apportées :</a:t>
            </a:r>
            <a:r>
              <a:rPr lang="fr" sz="1950" b="1">
                <a:solidFill>
                  <a:srgbClr val="FFB81C"/>
                </a:solidFill>
                <a:latin typeface="Poppins"/>
                <a:ea typeface="Poppins"/>
                <a:cs typeface="Poppins"/>
                <a:sym typeface="Poppins"/>
              </a:rPr>
              <a:t> </a:t>
            </a:r>
            <a:endParaRPr sz="1950" b="1">
              <a:solidFill>
                <a:srgbClr val="FFB81C"/>
              </a:solidFill>
              <a:latin typeface="Poppins"/>
              <a:ea typeface="Poppins"/>
              <a:cs typeface="Poppins"/>
              <a:sym typeface="Poppins"/>
            </a:endParaRPr>
          </a:p>
          <a:p>
            <a:pPr marL="457200" lvl="0" indent="0" algn="l" rtl="0">
              <a:lnSpc>
                <a:spcPct val="115000"/>
              </a:lnSpc>
              <a:spcBef>
                <a:spcPts val="1000"/>
              </a:spcBef>
              <a:spcAft>
                <a:spcPts val="0"/>
              </a:spcAft>
              <a:buNone/>
            </a:pPr>
            <a:r>
              <a:rPr lang="fr" sz="1300">
                <a:latin typeface="Poppins"/>
                <a:ea typeface="Poppins"/>
                <a:cs typeface="Poppins"/>
                <a:sym typeface="Poppins"/>
              </a:rPr>
              <a:t>Réduction de la vulnérabilité de l’agriculture et des ménages.</a:t>
            </a:r>
            <a:endParaRPr sz="1300">
              <a:latin typeface="Poppins"/>
              <a:ea typeface="Poppins"/>
              <a:cs typeface="Poppins"/>
              <a:sym typeface="Poppins"/>
            </a:endParaRPr>
          </a:p>
          <a:p>
            <a:pPr marL="457200" lvl="0" indent="0" algn="l" rtl="0">
              <a:lnSpc>
                <a:spcPct val="115000"/>
              </a:lnSpc>
              <a:spcBef>
                <a:spcPts val="1000"/>
              </a:spcBef>
              <a:spcAft>
                <a:spcPts val="0"/>
              </a:spcAft>
              <a:buNone/>
            </a:pPr>
            <a:r>
              <a:rPr lang="fr" sz="1300">
                <a:latin typeface="Poppins"/>
                <a:ea typeface="Poppins"/>
                <a:cs typeface="Poppins"/>
                <a:sym typeface="Poppins"/>
              </a:rPr>
              <a:t>Adaptation basée sur les écosystèmes par la conservation du corridor écologique Beampingaratsy. </a:t>
            </a:r>
            <a:endParaRPr sz="1300">
              <a:latin typeface="Poppins"/>
              <a:ea typeface="Poppins"/>
              <a:cs typeface="Poppins"/>
              <a:sym typeface="Poppins"/>
            </a:endParaRPr>
          </a:p>
          <a:p>
            <a:pPr marL="457200" lvl="0" indent="0" algn="l" rtl="0">
              <a:lnSpc>
                <a:spcPct val="115000"/>
              </a:lnSpc>
              <a:spcBef>
                <a:spcPts val="1000"/>
              </a:spcBef>
              <a:spcAft>
                <a:spcPts val="0"/>
              </a:spcAft>
              <a:buNone/>
            </a:pPr>
            <a:r>
              <a:rPr lang="fr" sz="1300">
                <a:latin typeface="Poppins"/>
                <a:ea typeface="Poppins"/>
                <a:cs typeface="Poppins"/>
                <a:sym typeface="Poppins"/>
              </a:rPr>
              <a:t>Protection et restauration de paysages forestiers. </a:t>
            </a:r>
            <a:endParaRPr sz="1300">
              <a:latin typeface="Poppins"/>
              <a:ea typeface="Poppins"/>
              <a:cs typeface="Poppins"/>
              <a:sym typeface="Poppins"/>
            </a:endParaRPr>
          </a:p>
          <a:p>
            <a:pPr marL="457200" lvl="0" indent="0" algn="l" rtl="0">
              <a:lnSpc>
                <a:spcPct val="115000"/>
              </a:lnSpc>
              <a:spcBef>
                <a:spcPts val="1000"/>
              </a:spcBef>
              <a:spcAft>
                <a:spcPts val="1000"/>
              </a:spcAft>
              <a:buNone/>
            </a:pPr>
            <a:r>
              <a:rPr lang="fr" sz="1300">
                <a:latin typeface="Poppins"/>
                <a:ea typeface="Poppins"/>
                <a:cs typeface="Poppins"/>
                <a:sym typeface="Poppins"/>
              </a:rPr>
              <a:t>Veille satellitaire sur la déforestation. </a:t>
            </a:r>
            <a:endParaRPr sz="1950">
              <a:solidFill>
                <a:srgbClr val="666666"/>
              </a:solidFill>
              <a:latin typeface="Poppins Light"/>
              <a:ea typeface="Poppins Light"/>
              <a:cs typeface="Poppins Light"/>
              <a:sym typeface="Poppins Light"/>
            </a:endParaRPr>
          </a:p>
        </p:txBody>
      </p:sp>
      <p:pic>
        <p:nvPicPr>
          <p:cNvPr id="546" name="Google Shape;546;p77"/>
          <p:cNvPicPr preferRelativeResize="0"/>
          <p:nvPr/>
        </p:nvPicPr>
        <p:blipFill rotWithShape="1">
          <a:blip r:embed="rId3">
            <a:alphaModFix/>
          </a:blip>
          <a:srcRect/>
          <a:stretch/>
        </p:blipFill>
        <p:spPr>
          <a:xfrm>
            <a:off x="6261725" y="256925"/>
            <a:ext cx="2711699" cy="2711699"/>
          </a:xfrm>
          <a:prstGeom prst="rect">
            <a:avLst/>
          </a:prstGeom>
          <a:noFill/>
          <a:ln>
            <a:noFill/>
          </a:ln>
        </p:spPr>
      </p:pic>
      <p:pic>
        <p:nvPicPr>
          <p:cNvPr id="547" name="Google Shape;547;p77"/>
          <p:cNvPicPr preferRelativeResize="0"/>
          <p:nvPr/>
        </p:nvPicPr>
        <p:blipFill rotWithShape="1">
          <a:blip r:embed="rId4">
            <a:alphaModFix/>
          </a:blip>
          <a:srcRect t="-1038" b="49616"/>
          <a:stretch/>
        </p:blipFill>
        <p:spPr>
          <a:xfrm>
            <a:off x="0" y="2663300"/>
            <a:ext cx="6438000" cy="2480200"/>
          </a:xfrm>
          <a:prstGeom prst="rect">
            <a:avLst/>
          </a:prstGeom>
          <a:noFill/>
          <a:ln>
            <a:noFill/>
          </a:ln>
        </p:spPr>
      </p:pic>
    </p:spTree>
  </p:cSld>
  <p:clrMapOvr>
    <a:masterClrMapping/>
  </p:clrMapOvr>
  <p:transition spd="med">
    <p:fade/>
  </p:transition>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551"/>
        <p:cNvGrpSpPr/>
        <p:nvPr/>
      </p:nvGrpSpPr>
      <p:grpSpPr>
        <a:xfrm>
          <a:off x="0" y="0"/>
          <a:ext cx="0" cy="0"/>
          <a:chOff x="0" y="0"/>
          <a:chExt cx="0" cy="0"/>
        </a:xfrm>
      </p:grpSpPr>
      <p:sp>
        <p:nvSpPr>
          <p:cNvPr id="552" name="Google Shape;552;p78"/>
          <p:cNvSpPr txBox="1">
            <a:spLocks noGrp="1"/>
          </p:cNvSpPr>
          <p:nvPr>
            <p:ph type="title"/>
          </p:nvPr>
        </p:nvSpPr>
        <p:spPr>
          <a:xfrm>
            <a:off x="213300" y="1817925"/>
            <a:ext cx="6542100" cy="3006600"/>
          </a:xfrm>
          <a:prstGeom prst="rect">
            <a:avLst/>
          </a:prstGeom>
        </p:spPr>
        <p:txBody>
          <a:bodyPr spcFirstLastPara="1" wrap="square" lIns="91425" tIns="91425" rIns="91425" bIns="91425" anchor="t" anchorCtr="0">
            <a:noAutofit/>
          </a:bodyPr>
          <a:lstStyle/>
          <a:p>
            <a:pPr marL="457200" lvl="0" indent="-353060" algn="l" rtl="0">
              <a:lnSpc>
                <a:spcPct val="115000"/>
              </a:lnSpc>
              <a:spcBef>
                <a:spcPts val="0"/>
              </a:spcBef>
              <a:spcAft>
                <a:spcPts val="0"/>
              </a:spcAft>
              <a:buClr>
                <a:srgbClr val="1155CC"/>
              </a:buClr>
              <a:buSzPts val="1960"/>
              <a:buFont typeface="Poppins Light"/>
              <a:buChar char="●"/>
            </a:pPr>
            <a:r>
              <a:rPr lang="fr" sz="1960" b="1">
                <a:solidFill>
                  <a:srgbClr val="1155CC"/>
                </a:solidFill>
                <a:latin typeface="Poppins"/>
                <a:ea typeface="Poppins"/>
                <a:cs typeface="Poppins"/>
                <a:sym typeface="Poppins"/>
              </a:rPr>
              <a:t>⁠Impact et bénéfices :</a:t>
            </a:r>
            <a:r>
              <a:rPr lang="fr" sz="1960">
                <a:solidFill>
                  <a:srgbClr val="1155CC"/>
                </a:solidFill>
                <a:latin typeface="Poppins Light"/>
                <a:ea typeface="Poppins Light"/>
                <a:cs typeface="Poppins Light"/>
                <a:sym typeface="Poppins Light"/>
              </a:rPr>
              <a:t> </a:t>
            </a:r>
            <a:endParaRPr sz="1960">
              <a:solidFill>
                <a:srgbClr val="1155CC"/>
              </a:solidFill>
              <a:latin typeface="Poppins Light"/>
              <a:ea typeface="Poppins Light"/>
              <a:cs typeface="Poppins Light"/>
              <a:sym typeface="Poppins Light"/>
            </a:endParaRPr>
          </a:p>
          <a:p>
            <a:pPr marL="457200" lvl="0" indent="0" algn="l" rtl="0">
              <a:lnSpc>
                <a:spcPct val="115000"/>
              </a:lnSpc>
              <a:spcBef>
                <a:spcPts val="1000"/>
              </a:spcBef>
              <a:spcAft>
                <a:spcPts val="0"/>
              </a:spcAft>
              <a:buNone/>
            </a:pPr>
            <a:r>
              <a:rPr lang="fr" sz="1300">
                <a:latin typeface="Poppins"/>
                <a:ea typeface="Poppins"/>
                <a:cs typeface="Poppins"/>
                <a:sym typeface="Poppins"/>
              </a:rPr>
              <a:t>Création de l’aire protégée Beampingaratsy (superficie : 100 000 ha).</a:t>
            </a:r>
            <a:endParaRPr sz="1300">
              <a:latin typeface="Poppins"/>
              <a:ea typeface="Poppins"/>
              <a:cs typeface="Poppins"/>
              <a:sym typeface="Poppins"/>
            </a:endParaRPr>
          </a:p>
          <a:p>
            <a:pPr marL="457200" lvl="0" indent="0" algn="l" rtl="0">
              <a:lnSpc>
                <a:spcPct val="115000"/>
              </a:lnSpc>
              <a:spcBef>
                <a:spcPts val="1000"/>
              </a:spcBef>
              <a:spcAft>
                <a:spcPts val="0"/>
              </a:spcAft>
              <a:buNone/>
            </a:pPr>
            <a:r>
              <a:rPr lang="fr" sz="1300">
                <a:latin typeface="Poppins"/>
                <a:ea typeface="Poppins"/>
                <a:cs typeface="Poppins"/>
                <a:sym typeface="Poppins"/>
              </a:rPr>
              <a:t>Appui à la gestion communautaire des forêts dans les périphéries d’Andohahela et de Beampingaratsy (50 organisations communautaires).</a:t>
            </a:r>
            <a:endParaRPr sz="1300">
              <a:latin typeface="Poppins"/>
              <a:ea typeface="Poppins"/>
              <a:cs typeface="Poppins"/>
              <a:sym typeface="Poppins"/>
            </a:endParaRPr>
          </a:p>
          <a:p>
            <a:pPr marL="457200" lvl="0" indent="0" algn="l" rtl="0">
              <a:lnSpc>
                <a:spcPct val="115000"/>
              </a:lnSpc>
              <a:spcBef>
                <a:spcPts val="1000"/>
              </a:spcBef>
              <a:spcAft>
                <a:spcPts val="0"/>
              </a:spcAft>
              <a:buNone/>
            </a:pPr>
            <a:r>
              <a:rPr lang="fr" sz="1300">
                <a:latin typeface="Poppins"/>
                <a:ea typeface="Poppins"/>
                <a:cs typeface="Poppins"/>
                <a:sym typeface="Poppins"/>
              </a:rPr>
              <a:t>Réduction de la vulnérabilité des systèmes agricoles (25 communes).</a:t>
            </a:r>
            <a:endParaRPr sz="1300">
              <a:latin typeface="Poppins"/>
              <a:ea typeface="Poppins"/>
              <a:cs typeface="Poppins"/>
              <a:sym typeface="Poppins"/>
            </a:endParaRPr>
          </a:p>
          <a:p>
            <a:pPr marL="457200" lvl="0" indent="0" algn="l" rtl="0">
              <a:lnSpc>
                <a:spcPct val="115000"/>
              </a:lnSpc>
              <a:spcBef>
                <a:spcPts val="1000"/>
              </a:spcBef>
              <a:spcAft>
                <a:spcPts val="0"/>
              </a:spcAft>
              <a:buNone/>
            </a:pPr>
            <a:r>
              <a:rPr lang="fr" sz="1300">
                <a:latin typeface="Poppins"/>
                <a:ea typeface="Poppins"/>
                <a:cs typeface="Poppins"/>
                <a:sym typeface="Poppins"/>
              </a:rPr>
              <a:t>Maintien des services écosystémiques assurés par les forêts, restauration des paysages forestiers sur 4 000 ha.</a:t>
            </a:r>
            <a:endParaRPr sz="1300">
              <a:latin typeface="Poppins"/>
              <a:ea typeface="Poppins"/>
              <a:cs typeface="Poppins"/>
              <a:sym typeface="Poppins"/>
            </a:endParaRPr>
          </a:p>
          <a:p>
            <a:pPr marL="457200" lvl="0" indent="0" algn="l" rtl="0">
              <a:lnSpc>
                <a:spcPct val="115000"/>
              </a:lnSpc>
              <a:spcBef>
                <a:spcPts val="1000"/>
              </a:spcBef>
              <a:spcAft>
                <a:spcPts val="1000"/>
              </a:spcAft>
              <a:buNone/>
            </a:pPr>
            <a:r>
              <a:rPr lang="fr" sz="1300">
                <a:latin typeface="Poppins"/>
                <a:ea typeface="Poppins"/>
                <a:cs typeface="Poppins"/>
                <a:sym typeface="Poppins"/>
              </a:rPr>
              <a:t>Protection des sources et des berges (100-200 sources).</a:t>
            </a:r>
            <a:endParaRPr sz="1300">
              <a:solidFill>
                <a:schemeClr val="dk2"/>
              </a:solidFill>
              <a:latin typeface="Poppins Light"/>
              <a:ea typeface="Poppins Light"/>
              <a:cs typeface="Poppins Light"/>
              <a:sym typeface="Poppins Light"/>
            </a:endParaRPr>
          </a:p>
        </p:txBody>
      </p:sp>
      <p:pic>
        <p:nvPicPr>
          <p:cNvPr id="553" name="Google Shape;553;p78"/>
          <p:cNvPicPr preferRelativeResize="0"/>
          <p:nvPr/>
        </p:nvPicPr>
        <p:blipFill rotWithShape="1">
          <a:blip r:embed="rId3">
            <a:alphaModFix/>
          </a:blip>
          <a:srcRect/>
          <a:stretch/>
        </p:blipFill>
        <p:spPr>
          <a:xfrm>
            <a:off x="6232800" y="256925"/>
            <a:ext cx="2588225" cy="2588225"/>
          </a:xfrm>
          <a:prstGeom prst="rect">
            <a:avLst/>
          </a:prstGeom>
          <a:noFill/>
          <a:ln>
            <a:noFill/>
          </a:ln>
        </p:spPr>
      </p:pic>
    </p:spTree>
  </p:cSld>
  <p:clrMapOvr>
    <a:masterClrMapping/>
  </p:clrMapOvr>
  <p:transition spd="med">
    <p:fade/>
  </p:transition>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557"/>
        <p:cNvGrpSpPr/>
        <p:nvPr/>
      </p:nvGrpSpPr>
      <p:grpSpPr>
        <a:xfrm>
          <a:off x="0" y="0"/>
          <a:ext cx="0" cy="0"/>
          <a:chOff x="0" y="0"/>
          <a:chExt cx="0" cy="0"/>
        </a:xfrm>
      </p:grpSpPr>
      <p:pic>
        <p:nvPicPr>
          <p:cNvPr id="558" name="Google Shape;558;p79"/>
          <p:cNvPicPr preferRelativeResize="0"/>
          <p:nvPr/>
        </p:nvPicPr>
        <p:blipFill>
          <a:blip r:embed="rId3">
            <a:alphaModFix/>
          </a:blip>
          <a:stretch>
            <a:fillRect/>
          </a:stretch>
        </p:blipFill>
        <p:spPr>
          <a:xfrm>
            <a:off x="5751975" y="375600"/>
            <a:ext cx="2348349" cy="2348349"/>
          </a:xfrm>
          <a:prstGeom prst="rect">
            <a:avLst/>
          </a:prstGeom>
          <a:noFill/>
          <a:ln>
            <a:noFill/>
          </a:ln>
        </p:spPr>
      </p:pic>
      <p:sp>
        <p:nvSpPr>
          <p:cNvPr id="559" name="Google Shape;559;p79"/>
          <p:cNvSpPr txBox="1">
            <a:spLocks noGrp="1"/>
          </p:cNvSpPr>
          <p:nvPr>
            <p:ph type="title"/>
          </p:nvPr>
        </p:nvSpPr>
        <p:spPr>
          <a:xfrm>
            <a:off x="4787201" y="3190950"/>
            <a:ext cx="5906100" cy="2419200"/>
          </a:xfrm>
          <a:prstGeom prst="rect">
            <a:avLst/>
          </a:prstGeom>
        </p:spPr>
        <p:txBody>
          <a:bodyPr spcFirstLastPara="1" wrap="square" lIns="91425" tIns="91425" rIns="91425" bIns="91425" anchor="t" anchorCtr="0">
            <a:noAutofit/>
          </a:bodyPr>
          <a:lstStyle/>
          <a:p>
            <a:pPr marL="457200" lvl="0" indent="-353060" algn="l" rtl="0">
              <a:lnSpc>
                <a:spcPct val="115000"/>
              </a:lnSpc>
              <a:spcBef>
                <a:spcPts val="0"/>
              </a:spcBef>
              <a:spcAft>
                <a:spcPts val="0"/>
              </a:spcAft>
              <a:buClr>
                <a:srgbClr val="1155CC"/>
              </a:buClr>
              <a:buSzPts val="1960"/>
              <a:buFont typeface="Poppins"/>
              <a:buChar char="●"/>
            </a:pPr>
            <a:r>
              <a:rPr lang="fr" sz="1960" b="1">
                <a:solidFill>
                  <a:srgbClr val="1155CC"/>
                </a:solidFill>
                <a:latin typeface="Poppins"/>
                <a:ea typeface="Poppins"/>
                <a:cs typeface="Poppins"/>
                <a:sym typeface="Poppins"/>
              </a:rPr>
              <a:t>Zone d'Intervention :</a:t>
            </a:r>
            <a:r>
              <a:rPr lang="fr" sz="1960">
                <a:solidFill>
                  <a:srgbClr val="1155CC"/>
                </a:solidFill>
                <a:latin typeface="Poppins Light"/>
                <a:ea typeface="Poppins Light"/>
                <a:cs typeface="Poppins Light"/>
                <a:sym typeface="Poppins Light"/>
              </a:rPr>
              <a:t> </a:t>
            </a:r>
            <a:br>
              <a:rPr lang="fr" sz="1960">
                <a:solidFill>
                  <a:srgbClr val="666666"/>
                </a:solidFill>
                <a:latin typeface="Poppins Light"/>
                <a:ea typeface="Poppins Light"/>
                <a:cs typeface="Poppins Light"/>
                <a:sym typeface="Poppins Light"/>
              </a:rPr>
            </a:br>
            <a:br>
              <a:rPr lang="fr" sz="760">
                <a:solidFill>
                  <a:srgbClr val="666666"/>
                </a:solidFill>
                <a:latin typeface="Poppins Light"/>
                <a:ea typeface="Poppins Light"/>
                <a:cs typeface="Poppins Light"/>
                <a:sym typeface="Poppins Light"/>
              </a:rPr>
            </a:br>
            <a:r>
              <a:rPr lang="fr" sz="1500">
                <a:latin typeface="Poppins"/>
                <a:ea typeface="Poppins"/>
                <a:cs typeface="Poppins"/>
                <a:sym typeface="Poppins"/>
              </a:rPr>
              <a:t>25 communes de la région Anosy</a:t>
            </a:r>
            <a:br>
              <a:rPr lang="fr" sz="1500">
                <a:latin typeface="Poppins"/>
                <a:ea typeface="Poppins"/>
                <a:cs typeface="Poppins"/>
                <a:sym typeface="Poppins"/>
              </a:rPr>
            </a:br>
            <a:r>
              <a:rPr lang="fr" sz="1500">
                <a:latin typeface="Poppins"/>
                <a:ea typeface="Poppins"/>
                <a:cs typeface="Poppins"/>
                <a:sym typeface="Poppins"/>
              </a:rPr>
              <a:t>et d’Amboasary Sud</a:t>
            </a:r>
            <a:r>
              <a:rPr lang="fr" sz="2160">
                <a:solidFill>
                  <a:srgbClr val="FFB81C"/>
                </a:solidFill>
                <a:latin typeface="Poppins Light"/>
                <a:ea typeface="Poppins Light"/>
                <a:cs typeface="Poppins Light"/>
                <a:sym typeface="Poppins Light"/>
              </a:rPr>
              <a:t> </a:t>
            </a:r>
            <a:endParaRPr sz="2160">
              <a:solidFill>
                <a:srgbClr val="FFB81C"/>
              </a:solidFill>
              <a:latin typeface="Poppins Light"/>
              <a:ea typeface="Poppins Light"/>
              <a:cs typeface="Poppins Light"/>
              <a:sym typeface="Poppins Light"/>
            </a:endParaRPr>
          </a:p>
          <a:p>
            <a:pPr marL="457200" lvl="0" indent="0" algn="l" rtl="0">
              <a:lnSpc>
                <a:spcPct val="115000"/>
              </a:lnSpc>
              <a:spcBef>
                <a:spcPts val="1000"/>
              </a:spcBef>
              <a:spcAft>
                <a:spcPts val="0"/>
              </a:spcAft>
              <a:buNone/>
            </a:pPr>
            <a:endParaRPr sz="1960">
              <a:solidFill>
                <a:srgbClr val="666666"/>
              </a:solidFill>
              <a:latin typeface="Poppins Light"/>
              <a:ea typeface="Poppins Light"/>
              <a:cs typeface="Poppins Light"/>
              <a:sym typeface="Poppins Light"/>
            </a:endParaRPr>
          </a:p>
        </p:txBody>
      </p:sp>
      <p:pic>
        <p:nvPicPr>
          <p:cNvPr id="560" name="Google Shape;560;p79"/>
          <p:cNvPicPr preferRelativeResize="0"/>
          <p:nvPr/>
        </p:nvPicPr>
        <p:blipFill>
          <a:blip r:embed="rId4">
            <a:alphaModFix/>
          </a:blip>
          <a:stretch>
            <a:fillRect/>
          </a:stretch>
        </p:blipFill>
        <p:spPr>
          <a:xfrm>
            <a:off x="393075" y="200375"/>
            <a:ext cx="3344575" cy="4727950"/>
          </a:xfrm>
          <a:prstGeom prst="rect">
            <a:avLst/>
          </a:prstGeom>
          <a:noFill/>
          <a:ln>
            <a:noFill/>
          </a:ln>
        </p:spPr>
      </p:pic>
    </p:spTree>
  </p:cSld>
  <p:clrMapOvr>
    <a:masterClrMapping/>
  </p:clrMapOvr>
  <p:transition spd="med">
    <p:fade/>
  </p:transition>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564"/>
        <p:cNvGrpSpPr/>
        <p:nvPr/>
      </p:nvGrpSpPr>
      <p:grpSpPr>
        <a:xfrm>
          <a:off x="0" y="0"/>
          <a:ext cx="0" cy="0"/>
          <a:chOff x="0" y="0"/>
          <a:chExt cx="0" cy="0"/>
        </a:xfrm>
      </p:grpSpPr>
      <p:pic>
        <p:nvPicPr>
          <p:cNvPr id="565" name="Google Shape;565;p80"/>
          <p:cNvPicPr preferRelativeResize="0"/>
          <p:nvPr/>
        </p:nvPicPr>
        <p:blipFill rotWithShape="1">
          <a:blip r:embed="rId3">
            <a:alphaModFix/>
          </a:blip>
          <a:srcRect l="7059" r="5351"/>
          <a:stretch/>
        </p:blipFill>
        <p:spPr>
          <a:xfrm>
            <a:off x="6149350" y="-47875"/>
            <a:ext cx="2457451" cy="2805651"/>
          </a:xfrm>
          <a:prstGeom prst="rect">
            <a:avLst/>
          </a:prstGeom>
          <a:noFill/>
          <a:ln>
            <a:noFill/>
          </a:ln>
        </p:spPr>
      </p:pic>
      <p:sp>
        <p:nvSpPr>
          <p:cNvPr id="566" name="Google Shape;566;p80"/>
          <p:cNvSpPr txBox="1">
            <a:spLocks noGrp="1"/>
          </p:cNvSpPr>
          <p:nvPr>
            <p:ph type="title"/>
          </p:nvPr>
        </p:nvSpPr>
        <p:spPr>
          <a:xfrm>
            <a:off x="225250" y="2063175"/>
            <a:ext cx="5543100" cy="2185800"/>
          </a:xfrm>
          <a:prstGeom prst="rect">
            <a:avLst/>
          </a:prstGeom>
        </p:spPr>
        <p:txBody>
          <a:bodyPr spcFirstLastPara="1" wrap="square" lIns="91425" tIns="91425" rIns="91425" bIns="91425" anchor="t" anchorCtr="0">
            <a:noAutofit/>
          </a:bodyPr>
          <a:lstStyle/>
          <a:p>
            <a:pPr marL="457200" lvl="0" indent="-353060" algn="l" rtl="0">
              <a:lnSpc>
                <a:spcPct val="115000"/>
              </a:lnSpc>
              <a:spcBef>
                <a:spcPts val="0"/>
              </a:spcBef>
              <a:spcAft>
                <a:spcPts val="0"/>
              </a:spcAft>
              <a:buClr>
                <a:srgbClr val="1155CC"/>
              </a:buClr>
              <a:buSzPts val="1960"/>
              <a:buFont typeface="Poppins Light"/>
              <a:buChar char="●"/>
            </a:pPr>
            <a:r>
              <a:rPr lang="fr" sz="1960" b="1">
                <a:solidFill>
                  <a:srgbClr val="1155CC"/>
                </a:solidFill>
                <a:latin typeface="Poppins"/>
                <a:ea typeface="Poppins"/>
                <a:cs typeface="Poppins"/>
                <a:sym typeface="Poppins"/>
              </a:rPr>
              <a:t>Partenaires et soutiens :</a:t>
            </a:r>
            <a:r>
              <a:rPr lang="fr" sz="1960">
                <a:solidFill>
                  <a:srgbClr val="1155CC"/>
                </a:solidFill>
                <a:latin typeface="Poppins Light"/>
                <a:ea typeface="Poppins Light"/>
                <a:cs typeface="Poppins Light"/>
                <a:sym typeface="Poppins Light"/>
              </a:rPr>
              <a:t> </a:t>
            </a:r>
            <a:endParaRPr sz="1960">
              <a:solidFill>
                <a:srgbClr val="1155CC"/>
              </a:solidFill>
              <a:latin typeface="Poppins Light"/>
              <a:ea typeface="Poppins Light"/>
              <a:cs typeface="Poppins Light"/>
              <a:sym typeface="Poppins Light"/>
            </a:endParaRPr>
          </a:p>
          <a:p>
            <a:pPr marL="457200" marR="0" lvl="0" indent="0" algn="l" rtl="0">
              <a:lnSpc>
                <a:spcPct val="150000"/>
              </a:lnSpc>
              <a:spcBef>
                <a:spcPts val="1000"/>
              </a:spcBef>
              <a:spcAft>
                <a:spcPts val="0"/>
              </a:spcAft>
              <a:buNone/>
            </a:pPr>
            <a:r>
              <a:rPr lang="fr" sz="1600">
                <a:latin typeface="Poppins"/>
                <a:ea typeface="Poppins"/>
                <a:cs typeface="Poppins"/>
                <a:sym typeface="Poppins"/>
              </a:rPr>
              <a:t>Union Européenne</a:t>
            </a:r>
            <a:endParaRPr sz="1600">
              <a:latin typeface="Poppins"/>
              <a:ea typeface="Poppins"/>
              <a:cs typeface="Poppins"/>
              <a:sym typeface="Poppins"/>
            </a:endParaRPr>
          </a:p>
          <a:p>
            <a:pPr marL="457200" marR="0" lvl="0" indent="0" algn="l" rtl="0">
              <a:lnSpc>
                <a:spcPct val="150000"/>
              </a:lnSpc>
              <a:spcBef>
                <a:spcPts val="0"/>
              </a:spcBef>
              <a:spcAft>
                <a:spcPts val="0"/>
              </a:spcAft>
              <a:buNone/>
            </a:pPr>
            <a:r>
              <a:rPr lang="fr" sz="1600">
                <a:latin typeface="Poppins"/>
                <a:ea typeface="Poppins"/>
                <a:cs typeface="Poppins"/>
                <a:sym typeface="Poppins"/>
              </a:rPr>
              <a:t>Agence Française de Développement (AFD)</a:t>
            </a:r>
            <a:endParaRPr sz="1600">
              <a:latin typeface="Poppins"/>
              <a:ea typeface="Poppins"/>
              <a:cs typeface="Poppins"/>
              <a:sym typeface="Poppins"/>
            </a:endParaRPr>
          </a:p>
          <a:p>
            <a:pPr marL="457200" marR="0" lvl="0" indent="0" algn="l" rtl="0">
              <a:lnSpc>
                <a:spcPct val="150000"/>
              </a:lnSpc>
              <a:spcBef>
                <a:spcPts val="0"/>
              </a:spcBef>
              <a:spcAft>
                <a:spcPts val="0"/>
              </a:spcAft>
              <a:buNone/>
            </a:pPr>
            <a:r>
              <a:rPr lang="fr" sz="1600">
                <a:latin typeface="Poppins"/>
                <a:ea typeface="Poppins"/>
                <a:cs typeface="Poppins"/>
                <a:sym typeface="Poppins"/>
              </a:rPr>
              <a:t>Rainforest Trust Fund (RFT)</a:t>
            </a:r>
            <a:endParaRPr sz="1600">
              <a:latin typeface="Poppins"/>
              <a:ea typeface="Poppins"/>
              <a:cs typeface="Poppins"/>
              <a:sym typeface="Poppins"/>
            </a:endParaRPr>
          </a:p>
          <a:p>
            <a:pPr marL="457200" lvl="0" indent="0" algn="l" rtl="0">
              <a:lnSpc>
                <a:spcPct val="150000"/>
              </a:lnSpc>
              <a:spcBef>
                <a:spcPts val="0"/>
              </a:spcBef>
              <a:spcAft>
                <a:spcPts val="0"/>
              </a:spcAft>
              <a:buNone/>
            </a:pPr>
            <a:r>
              <a:rPr lang="fr" sz="1600">
                <a:latin typeface="Poppins"/>
                <a:ea typeface="Poppins"/>
                <a:cs typeface="Poppins"/>
                <a:sym typeface="Poppins"/>
              </a:rPr>
              <a:t>Nitidae</a:t>
            </a:r>
            <a:endParaRPr sz="2160">
              <a:solidFill>
                <a:srgbClr val="666666"/>
              </a:solidFill>
              <a:latin typeface="Poppins Light"/>
              <a:ea typeface="Poppins Light"/>
              <a:cs typeface="Poppins Light"/>
              <a:sym typeface="Poppins Light"/>
            </a:endParaRPr>
          </a:p>
        </p:txBody>
      </p:sp>
    </p:spTree>
  </p:cSld>
  <p:clrMapOvr>
    <a:masterClrMapping/>
  </p:clrMapOvr>
  <p:transition spd="med">
    <p:fade/>
  </p:transition>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570"/>
        <p:cNvGrpSpPr/>
        <p:nvPr/>
      </p:nvGrpSpPr>
      <p:grpSpPr>
        <a:xfrm>
          <a:off x="0" y="0"/>
          <a:ext cx="0" cy="0"/>
          <a:chOff x="0" y="0"/>
          <a:chExt cx="0" cy="0"/>
        </a:xfrm>
      </p:grpSpPr>
      <p:sp>
        <p:nvSpPr>
          <p:cNvPr id="571" name="Google Shape;571;p81"/>
          <p:cNvSpPr txBox="1">
            <a:spLocks noGrp="1"/>
          </p:cNvSpPr>
          <p:nvPr>
            <p:ph type="title"/>
          </p:nvPr>
        </p:nvSpPr>
        <p:spPr>
          <a:xfrm>
            <a:off x="905900" y="3831450"/>
            <a:ext cx="5241600" cy="1018500"/>
          </a:xfrm>
          <a:prstGeom prst="rect">
            <a:avLst/>
          </a:prstGeom>
        </p:spPr>
        <p:txBody>
          <a:bodyPr spcFirstLastPara="1" wrap="square" lIns="91425" tIns="91425" rIns="91425" bIns="91425" anchor="t" anchorCtr="0">
            <a:noAutofit/>
          </a:bodyPr>
          <a:lstStyle/>
          <a:p>
            <a:pPr marL="457200" lvl="0" indent="-365760" algn="l" rtl="0">
              <a:lnSpc>
                <a:spcPct val="115000"/>
              </a:lnSpc>
              <a:spcBef>
                <a:spcPts val="0"/>
              </a:spcBef>
              <a:spcAft>
                <a:spcPts val="0"/>
              </a:spcAft>
              <a:buClr>
                <a:srgbClr val="1155CC"/>
              </a:buClr>
              <a:buSzPts val="2160"/>
              <a:buFont typeface="Poppins Light"/>
              <a:buChar char="●"/>
            </a:pPr>
            <a:r>
              <a:rPr lang="fr" sz="1850">
                <a:latin typeface="Poppins"/>
                <a:ea typeface="Poppins"/>
                <a:cs typeface="Poppins"/>
                <a:sym typeface="Poppins"/>
              </a:rPr>
              <a:t>reharifeno123@gmail.com</a:t>
            </a:r>
            <a:endParaRPr sz="2160">
              <a:solidFill>
                <a:srgbClr val="666666"/>
              </a:solidFill>
              <a:latin typeface="Poppins Light"/>
              <a:ea typeface="Poppins Light"/>
              <a:cs typeface="Poppins Light"/>
              <a:sym typeface="Poppins Light"/>
            </a:endParaRPr>
          </a:p>
          <a:p>
            <a:pPr marL="457200" lvl="0" indent="-365760" algn="l" rtl="0">
              <a:lnSpc>
                <a:spcPct val="115000"/>
              </a:lnSpc>
              <a:spcBef>
                <a:spcPts val="0"/>
              </a:spcBef>
              <a:spcAft>
                <a:spcPts val="1000"/>
              </a:spcAft>
              <a:buClr>
                <a:srgbClr val="1155CC"/>
              </a:buClr>
              <a:buSzPts val="2160"/>
              <a:buFont typeface="Poppins Light"/>
              <a:buChar char="●"/>
            </a:pPr>
            <a:r>
              <a:rPr lang="fr" sz="1850">
                <a:latin typeface="Poppins"/>
                <a:ea typeface="Poppins"/>
                <a:cs typeface="Poppins"/>
                <a:sym typeface="Poppins"/>
              </a:rPr>
              <a:t>+261 34 05 623 39</a:t>
            </a:r>
            <a:r>
              <a:rPr lang="fr" sz="2160">
                <a:solidFill>
                  <a:srgbClr val="666666"/>
                </a:solidFill>
                <a:latin typeface="Poppins Light"/>
                <a:ea typeface="Poppins Light"/>
                <a:cs typeface="Poppins Light"/>
                <a:sym typeface="Poppins Light"/>
              </a:rPr>
              <a:t> </a:t>
            </a:r>
            <a:endParaRPr sz="2160">
              <a:solidFill>
                <a:srgbClr val="666666"/>
              </a:solidFill>
              <a:latin typeface="Poppins Light"/>
              <a:ea typeface="Poppins Light"/>
              <a:cs typeface="Poppins Light"/>
              <a:sym typeface="Poppins Light"/>
            </a:endParaRPr>
          </a:p>
        </p:txBody>
      </p:sp>
      <p:pic>
        <p:nvPicPr>
          <p:cNvPr id="572" name="Google Shape;572;p81"/>
          <p:cNvPicPr preferRelativeResize="0"/>
          <p:nvPr/>
        </p:nvPicPr>
        <p:blipFill rotWithShape="1">
          <a:blip r:embed="rId3">
            <a:alphaModFix/>
          </a:blip>
          <a:srcRect/>
          <a:stretch/>
        </p:blipFill>
        <p:spPr>
          <a:xfrm>
            <a:off x="6575175" y="712700"/>
            <a:ext cx="2186101" cy="2186101"/>
          </a:xfrm>
          <a:prstGeom prst="rect">
            <a:avLst/>
          </a:prstGeom>
          <a:noFill/>
          <a:ln>
            <a:noFill/>
          </a:ln>
        </p:spPr>
      </p:pic>
      <p:pic>
        <p:nvPicPr>
          <p:cNvPr id="573" name="Google Shape;573;p81"/>
          <p:cNvPicPr preferRelativeResize="0"/>
          <p:nvPr/>
        </p:nvPicPr>
        <p:blipFill>
          <a:blip r:embed="rId4">
            <a:alphaModFix/>
          </a:blip>
          <a:stretch>
            <a:fillRect/>
          </a:stretch>
        </p:blipFill>
        <p:spPr>
          <a:xfrm>
            <a:off x="76200" y="76200"/>
            <a:ext cx="6365952" cy="3577751"/>
          </a:xfrm>
          <a:prstGeom prst="rect">
            <a:avLst/>
          </a:prstGeom>
          <a:noFill/>
          <a:ln>
            <a:noFill/>
          </a:ln>
        </p:spPr>
      </p:pic>
    </p:spTree>
  </p:cSld>
  <p:clrMapOvr>
    <a:masterClrMapping/>
  </p:clrMapOvr>
  <p:transition spd="med">
    <p:fade/>
  </p:transition>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577"/>
        <p:cNvGrpSpPr/>
        <p:nvPr/>
      </p:nvGrpSpPr>
      <p:grpSpPr>
        <a:xfrm>
          <a:off x="0" y="0"/>
          <a:ext cx="0" cy="0"/>
          <a:chOff x="0" y="0"/>
          <a:chExt cx="0" cy="0"/>
        </a:xfrm>
      </p:grpSpPr>
      <p:sp>
        <p:nvSpPr>
          <p:cNvPr id="578" name="Google Shape;578;p82"/>
          <p:cNvSpPr txBox="1">
            <a:spLocks noGrp="1"/>
          </p:cNvSpPr>
          <p:nvPr>
            <p:ph type="title"/>
          </p:nvPr>
        </p:nvSpPr>
        <p:spPr>
          <a:xfrm>
            <a:off x="2916600" y="2741400"/>
            <a:ext cx="6125400" cy="1239900"/>
          </a:xfrm>
          <a:prstGeom prst="rect">
            <a:avLst/>
          </a:prstGeom>
        </p:spPr>
        <p:txBody>
          <a:bodyPr spcFirstLastPara="1" wrap="square" lIns="91425" tIns="91425" rIns="91425" bIns="91425" anchor="t" anchorCtr="0">
            <a:noAutofit/>
          </a:bodyPr>
          <a:lstStyle/>
          <a:p>
            <a:pPr marL="0" marR="0" lvl="0" indent="0" algn="l" rtl="0">
              <a:lnSpc>
                <a:spcPct val="115000"/>
              </a:lnSpc>
              <a:spcBef>
                <a:spcPts val="0"/>
              </a:spcBef>
              <a:spcAft>
                <a:spcPts val="0"/>
              </a:spcAft>
              <a:buNone/>
            </a:pPr>
            <a:r>
              <a:rPr lang="fr" sz="1960">
                <a:latin typeface="Poppins Light"/>
                <a:ea typeface="Poppins Light"/>
                <a:cs typeface="Poppins Light"/>
                <a:sym typeface="Poppins Light"/>
              </a:rPr>
              <a:t>Nanie Ratsifandrihamanana (WWF)</a:t>
            </a:r>
            <a:endParaRPr sz="1960">
              <a:latin typeface="Poppins Light"/>
              <a:ea typeface="Poppins Light"/>
              <a:cs typeface="Poppins Light"/>
              <a:sym typeface="Poppins Light"/>
            </a:endParaRPr>
          </a:p>
          <a:p>
            <a:pPr marL="0" marR="0" lvl="0" indent="0" algn="l" rtl="0">
              <a:lnSpc>
                <a:spcPct val="115000"/>
              </a:lnSpc>
              <a:spcBef>
                <a:spcPts val="0"/>
              </a:spcBef>
              <a:spcAft>
                <a:spcPts val="0"/>
              </a:spcAft>
              <a:buNone/>
            </a:pPr>
            <a:r>
              <a:rPr lang="fr" sz="1960">
                <a:latin typeface="Poppins Light"/>
                <a:ea typeface="Poppins Light"/>
                <a:cs typeface="Poppins Light"/>
                <a:sym typeface="Poppins Light"/>
              </a:rPr>
              <a:t>Coalition des gestionnaires des Aires Protégées</a:t>
            </a:r>
            <a:endParaRPr sz="1960">
              <a:latin typeface="Poppins Light"/>
              <a:ea typeface="Poppins Light"/>
              <a:cs typeface="Poppins Light"/>
              <a:sym typeface="Poppins Light"/>
            </a:endParaRPr>
          </a:p>
        </p:txBody>
      </p:sp>
      <p:sp>
        <p:nvSpPr>
          <p:cNvPr id="579" name="Google Shape;579;p82"/>
          <p:cNvSpPr txBox="1"/>
          <p:nvPr/>
        </p:nvSpPr>
        <p:spPr>
          <a:xfrm>
            <a:off x="2916600" y="1390800"/>
            <a:ext cx="6199200" cy="1274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2360">
                <a:solidFill>
                  <a:srgbClr val="1155CC"/>
                </a:solidFill>
                <a:latin typeface="Poppins ExtraBold"/>
                <a:ea typeface="Poppins ExtraBold"/>
                <a:cs typeface="Poppins ExtraBold"/>
                <a:sym typeface="Poppins ExtraBold"/>
              </a:rPr>
              <a:t>UNE PLATEFORME D’AGENTS DE CHANGEMENT EFFICACE ET EFFICIENTE DANS LES AIRES PROTÉGÉES</a:t>
            </a:r>
            <a:endParaRPr sz="2360">
              <a:solidFill>
                <a:srgbClr val="1155CC"/>
              </a:solidFill>
              <a:latin typeface="Poppins ExtraBold"/>
              <a:ea typeface="Poppins ExtraBold"/>
              <a:cs typeface="Poppins ExtraBold"/>
              <a:sym typeface="Poppins ExtraBold"/>
            </a:endParaRPr>
          </a:p>
        </p:txBody>
      </p:sp>
      <p:sp>
        <p:nvSpPr>
          <p:cNvPr id="580" name="Google Shape;580;p82"/>
          <p:cNvSpPr txBox="1"/>
          <p:nvPr/>
        </p:nvSpPr>
        <p:spPr>
          <a:xfrm>
            <a:off x="522075" y="1957650"/>
            <a:ext cx="1946100" cy="923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600" b="1">
                <a:solidFill>
                  <a:srgbClr val="38761D"/>
                </a:solidFill>
              </a:rPr>
              <a:t>Coalition pour les Aires Protégées </a:t>
            </a:r>
            <a:br>
              <a:rPr lang="fr" sz="1600" b="1">
                <a:solidFill>
                  <a:srgbClr val="38761D"/>
                </a:solidFill>
              </a:rPr>
            </a:br>
            <a:r>
              <a:rPr lang="fr" sz="1600" b="1">
                <a:solidFill>
                  <a:srgbClr val="38761D"/>
                </a:solidFill>
              </a:rPr>
              <a:t>de Madagascar</a:t>
            </a:r>
            <a:endParaRPr sz="1600" b="1">
              <a:solidFill>
                <a:srgbClr val="38761D"/>
              </a:solidFill>
            </a:endParaRPr>
          </a:p>
        </p:txBody>
      </p:sp>
    </p:spTree>
  </p:cSld>
  <p:clrMapOvr>
    <a:masterClrMapping/>
  </p:clrMapOvr>
  <p:transition spd="med">
    <p:fade/>
  </p:transition>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584"/>
        <p:cNvGrpSpPr/>
        <p:nvPr/>
      </p:nvGrpSpPr>
      <p:grpSpPr>
        <a:xfrm>
          <a:off x="0" y="0"/>
          <a:ext cx="0" cy="0"/>
          <a:chOff x="0" y="0"/>
          <a:chExt cx="0" cy="0"/>
        </a:xfrm>
      </p:grpSpPr>
      <p:sp>
        <p:nvSpPr>
          <p:cNvPr id="585" name="Google Shape;585;p83"/>
          <p:cNvSpPr txBox="1">
            <a:spLocks noGrp="1"/>
          </p:cNvSpPr>
          <p:nvPr>
            <p:ph type="title"/>
          </p:nvPr>
        </p:nvSpPr>
        <p:spPr>
          <a:xfrm>
            <a:off x="566225" y="312450"/>
            <a:ext cx="5820000" cy="2537400"/>
          </a:xfrm>
          <a:prstGeom prst="rect">
            <a:avLst/>
          </a:prstGeom>
        </p:spPr>
        <p:txBody>
          <a:bodyPr spcFirstLastPara="1" wrap="square" lIns="91425" tIns="91425" rIns="91425" bIns="91425" anchor="t" anchorCtr="0">
            <a:noAutofit/>
          </a:bodyPr>
          <a:lstStyle/>
          <a:p>
            <a:pPr marL="457200" lvl="0" indent="-352425" algn="l" rtl="0">
              <a:lnSpc>
                <a:spcPct val="115000"/>
              </a:lnSpc>
              <a:spcBef>
                <a:spcPts val="0"/>
              </a:spcBef>
              <a:spcAft>
                <a:spcPts val="0"/>
              </a:spcAft>
              <a:buClr>
                <a:srgbClr val="1155CC"/>
              </a:buClr>
              <a:buSzPts val="1950"/>
              <a:buFont typeface="Poppins Light"/>
              <a:buChar char="●"/>
            </a:pPr>
            <a:r>
              <a:rPr lang="fr" sz="1950" b="1">
                <a:solidFill>
                  <a:srgbClr val="1155CC"/>
                </a:solidFill>
                <a:latin typeface="Poppins"/>
                <a:ea typeface="Poppins"/>
                <a:cs typeface="Poppins"/>
                <a:sym typeface="Poppins"/>
              </a:rPr>
              <a:t>Solutions apportées :</a:t>
            </a:r>
            <a:r>
              <a:rPr lang="fr" sz="1950" b="1">
                <a:solidFill>
                  <a:srgbClr val="FFB81C"/>
                </a:solidFill>
                <a:latin typeface="Poppins"/>
                <a:ea typeface="Poppins"/>
                <a:cs typeface="Poppins"/>
                <a:sym typeface="Poppins"/>
              </a:rPr>
              <a:t> </a:t>
            </a:r>
            <a:endParaRPr sz="1950">
              <a:solidFill>
                <a:schemeClr val="dk2"/>
              </a:solidFill>
              <a:latin typeface="Poppins Light"/>
              <a:ea typeface="Poppins Light"/>
              <a:cs typeface="Poppins Light"/>
              <a:sym typeface="Poppins Light"/>
            </a:endParaRPr>
          </a:p>
          <a:p>
            <a:pPr marL="457200" lvl="0" indent="0" algn="l" rtl="0">
              <a:lnSpc>
                <a:spcPct val="115000"/>
              </a:lnSpc>
              <a:spcBef>
                <a:spcPts val="1000"/>
              </a:spcBef>
              <a:spcAft>
                <a:spcPts val="0"/>
              </a:spcAft>
              <a:buNone/>
            </a:pPr>
            <a:r>
              <a:rPr lang="fr" sz="1200">
                <a:latin typeface="Poppins"/>
                <a:ea typeface="Poppins"/>
                <a:cs typeface="Poppins"/>
                <a:sym typeface="Poppins"/>
              </a:rPr>
              <a:t>Mobiliser un soutien politique et financier pour les AP.</a:t>
            </a:r>
            <a:endParaRPr sz="1200">
              <a:latin typeface="Poppins"/>
              <a:ea typeface="Poppins"/>
              <a:cs typeface="Poppins"/>
              <a:sym typeface="Poppins"/>
            </a:endParaRPr>
          </a:p>
          <a:p>
            <a:pPr marL="457200" lvl="0" indent="0" algn="l" rtl="0">
              <a:lnSpc>
                <a:spcPct val="115000"/>
              </a:lnSpc>
              <a:spcBef>
                <a:spcPts val="1000"/>
              </a:spcBef>
              <a:spcAft>
                <a:spcPts val="0"/>
              </a:spcAft>
              <a:buNone/>
            </a:pPr>
            <a:r>
              <a:rPr lang="fr" sz="1200">
                <a:latin typeface="Poppins"/>
                <a:ea typeface="Poppins"/>
                <a:cs typeface="Poppins"/>
                <a:sym typeface="Poppins"/>
              </a:rPr>
              <a:t>Mobiliser le secteur privé en appui aux AP.</a:t>
            </a:r>
            <a:endParaRPr sz="1200">
              <a:latin typeface="Poppins"/>
              <a:ea typeface="Poppins"/>
              <a:cs typeface="Poppins"/>
              <a:sym typeface="Poppins"/>
            </a:endParaRPr>
          </a:p>
          <a:p>
            <a:pPr marL="457200" lvl="0" indent="0" algn="l" rtl="0">
              <a:lnSpc>
                <a:spcPct val="115000"/>
              </a:lnSpc>
              <a:spcBef>
                <a:spcPts val="1000"/>
              </a:spcBef>
              <a:spcAft>
                <a:spcPts val="0"/>
              </a:spcAft>
              <a:buNone/>
            </a:pPr>
            <a:r>
              <a:rPr lang="fr" sz="1200">
                <a:latin typeface="Poppins"/>
                <a:ea typeface="Poppins"/>
                <a:cs typeface="Poppins"/>
                <a:sym typeface="Poppins"/>
              </a:rPr>
              <a:t>Mener des actions de plaidoyer et de communication.</a:t>
            </a:r>
            <a:endParaRPr sz="1200">
              <a:latin typeface="Poppins"/>
              <a:ea typeface="Poppins"/>
              <a:cs typeface="Poppins"/>
              <a:sym typeface="Poppins"/>
            </a:endParaRPr>
          </a:p>
          <a:p>
            <a:pPr marL="457200" lvl="0" indent="0" algn="l" rtl="0">
              <a:lnSpc>
                <a:spcPct val="115000"/>
              </a:lnSpc>
              <a:spcBef>
                <a:spcPts val="1000"/>
              </a:spcBef>
              <a:spcAft>
                <a:spcPts val="0"/>
              </a:spcAft>
              <a:buNone/>
            </a:pPr>
            <a:r>
              <a:rPr lang="fr" sz="1200">
                <a:latin typeface="Poppins"/>
                <a:ea typeface="Poppins"/>
                <a:cs typeface="Poppins"/>
                <a:sym typeface="Poppins"/>
              </a:rPr>
              <a:t>Soutenir les communautés gestionnaires de ressources naturelles.</a:t>
            </a:r>
            <a:endParaRPr sz="1200">
              <a:latin typeface="Poppins"/>
              <a:ea typeface="Poppins"/>
              <a:cs typeface="Poppins"/>
              <a:sym typeface="Poppins"/>
            </a:endParaRPr>
          </a:p>
          <a:p>
            <a:pPr marL="457200" lvl="0" indent="0" algn="l" rtl="0">
              <a:lnSpc>
                <a:spcPct val="115000"/>
              </a:lnSpc>
              <a:spcBef>
                <a:spcPts val="1000"/>
              </a:spcBef>
              <a:spcAft>
                <a:spcPts val="0"/>
              </a:spcAft>
              <a:buNone/>
            </a:pPr>
            <a:r>
              <a:rPr lang="fr" sz="1200">
                <a:latin typeface="Poppins"/>
                <a:ea typeface="Poppins"/>
                <a:cs typeface="Poppins"/>
                <a:sym typeface="Poppins"/>
              </a:rPr>
              <a:t>Renforcer l’intérêt de la population pour les AP.</a:t>
            </a:r>
            <a:endParaRPr sz="1200">
              <a:latin typeface="Poppins"/>
              <a:ea typeface="Poppins"/>
              <a:cs typeface="Poppins"/>
              <a:sym typeface="Poppins"/>
            </a:endParaRPr>
          </a:p>
          <a:p>
            <a:pPr marL="0" marR="0" lvl="0" indent="0" algn="l" rtl="0">
              <a:lnSpc>
                <a:spcPct val="115000"/>
              </a:lnSpc>
              <a:spcBef>
                <a:spcPts val="0"/>
              </a:spcBef>
              <a:spcAft>
                <a:spcPts val="0"/>
              </a:spcAft>
              <a:buNone/>
            </a:pPr>
            <a:endParaRPr sz="1950">
              <a:solidFill>
                <a:srgbClr val="666666"/>
              </a:solidFill>
              <a:latin typeface="Poppins Light"/>
              <a:ea typeface="Poppins Light"/>
              <a:cs typeface="Poppins Light"/>
              <a:sym typeface="Poppins Light"/>
            </a:endParaRPr>
          </a:p>
        </p:txBody>
      </p:sp>
      <p:pic>
        <p:nvPicPr>
          <p:cNvPr id="586" name="Google Shape;586;p83"/>
          <p:cNvPicPr preferRelativeResize="0"/>
          <p:nvPr/>
        </p:nvPicPr>
        <p:blipFill rotWithShape="1">
          <a:blip r:embed="rId3">
            <a:alphaModFix/>
          </a:blip>
          <a:srcRect/>
          <a:stretch/>
        </p:blipFill>
        <p:spPr>
          <a:xfrm>
            <a:off x="6436025" y="256925"/>
            <a:ext cx="2537401" cy="2537401"/>
          </a:xfrm>
          <a:prstGeom prst="rect">
            <a:avLst/>
          </a:prstGeom>
          <a:noFill/>
          <a:ln>
            <a:noFill/>
          </a:ln>
        </p:spPr>
      </p:pic>
      <p:pic>
        <p:nvPicPr>
          <p:cNvPr id="587" name="Google Shape;587;p83"/>
          <p:cNvPicPr preferRelativeResize="0"/>
          <p:nvPr/>
        </p:nvPicPr>
        <p:blipFill rotWithShape="1">
          <a:blip r:embed="rId4">
            <a:alphaModFix/>
          </a:blip>
          <a:srcRect l="-31168" t="-57285" r="-10314" b="-1444"/>
          <a:stretch/>
        </p:blipFill>
        <p:spPr>
          <a:xfrm>
            <a:off x="-165192" y="1225527"/>
            <a:ext cx="5874651" cy="3916401"/>
          </a:xfrm>
          <a:prstGeom prst="rect">
            <a:avLst/>
          </a:prstGeom>
          <a:noFill/>
          <a:ln>
            <a:noFill/>
          </a:ln>
        </p:spPr>
      </p:pic>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2"/>
          <p:cNvSpPr txBox="1">
            <a:spLocks noGrp="1"/>
          </p:cNvSpPr>
          <p:nvPr>
            <p:ph type="title"/>
          </p:nvPr>
        </p:nvSpPr>
        <p:spPr>
          <a:xfrm>
            <a:off x="320800" y="172675"/>
            <a:ext cx="8160600" cy="61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fr" sz="1600" b="1">
                <a:latin typeface="Poppins"/>
                <a:ea typeface="Poppins"/>
                <a:cs typeface="Poppins"/>
                <a:sym typeface="Poppins"/>
              </a:rPr>
              <a:t>417 espèces de reptiles dont 98% endémiques</a:t>
            </a:r>
            <a:endParaRPr sz="1600">
              <a:latin typeface="Poppins"/>
              <a:ea typeface="Poppins"/>
              <a:cs typeface="Poppins"/>
              <a:sym typeface="Poppins"/>
            </a:endParaRPr>
          </a:p>
        </p:txBody>
      </p:sp>
      <p:pic>
        <p:nvPicPr>
          <p:cNvPr id="140" name="Google Shape;140;p22"/>
          <p:cNvPicPr preferRelativeResize="0"/>
          <p:nvPr/>
        </p:nvPicPr>
        <p:blipFill rotWithShape="1">
          <a:blip r:embed="rId3">
            <a:alphaModFix/>
          </a:blip>
          <a:srcRect t="12011" b="-6369"/>
          <a:stretch/>
        </p:blipFill>
        <p:spPr>
          <a:xfrm>
            <a:off x="392825" y="744138"/>
            <a:ext cx="7759002" cy="4900097"/>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591"/>
        <p:cNvGrpSpPr/>
        <p:nvPr/>
      </p:nvGrpSpPr>
      <p:grpSpPr>
        <a:xfrm>
          <a:off x="0" y="0"/>
          <a:ext cx="0" cy="0"/>
          <a:chOff x="0" y="0"/>
          <a:chExt cx="0" cy="0"/>
        </a:xfrm>
      </p:grpSpPr>
      <p:sp>
        <p:nvSpPr>
          <p:cNvPr id="592" name="Google Shape;592;p84"/>
          <p:cNvSpPr txBox="1">
            <a:spLocks noGrp="1"/>
          </p:cNvSpPr>
          <p:nvPr>
            <p:ph type="title"/>
          </p:nvPr>
        </p:nvSpPr>
        <p:spPr>
          <a:xfrm>
            <a:off x="302450" y="262350"/>
            <a:ext cx="5543100" cy="2537400"/>
          </a:xfrm>
          <a:prstGeom prst="rect">
            <a:avLst/>
          </a:prstGeom>
        </p:spPr>
        <p:txBody>
          <a:bodyPr spcFirstLastPara="1" wrap="square" lIns="91425" tIns="91425" rIns="91425" bIns="91425" anchor="t" anchorCtr="0">
            <a:noAutofit/>
          </a:bodyPr>
          <a:lstStyle/>
          <a:p>
            <a:pPr marL="457200" lvl="0" indent="-353060" algn="l" rtl="0">
              <a:lnSpc>
                <a:spcPct val="115000"/>
              </a:lnSpc>
              <a:spcBef>
                <a:spcPts val="0"/>
              </a:spcBef>
              <a:spcAft>
                <a:spcPts val="0"/>
              </a:spcAft>
              <a:buClr>
                <a:srgbClr val="1155CC"/>
              </a:buClr>
              <a:buSzPts val="1960"/>
              <a:buFont typeface="Poppins Light"/>
              <a:buChar char="●"/>
            </a:pPr>
            <a:r>
              <a:rPr lang="fr" sz="1960" b="1">
                <a:solidFill>
                  <a:srgbClr val="1155CC"/>
                </a:solidFill>
                <a:latin typeface="Poppins"/>
                <a:ea typeface="Poppins"/>
                <a:cs typeface="Poppins"/>
                <a:sym typeface="Poppins"/>
              </a:rPr>
              <a:t>⁠Exemples d’impact et bénéfices : </a:t>
            </a:r>
            <a:endParaRPr sz="1960" b="1">
              <a:solidFill>
                <a:srgbClr val="1155CC"/>
              </a:solidFill>
              <a:latin typeface="Poppins"/>
              <a:ea typeface="Poppins"/>
              <a:cs typeface="Poppins"/>
              <a:sym typeface="Poppins"/>
            </a:endParaRPr>
          </a:p>
          <a:p>
            <a:pPr marL="457200" lvl="0" indent="0" algn="l" rtl="0">
              <a:lnSpc>
                <a:spcPct val="100000"/>
              </a:lnSpc>
              <a:spcBef>
                <a:spcPts val="1000"/>
              </a:spcBef>
              <a:spcAft>
                <a:spcPts val="0"/>
              </a:spcAft>
              <a:buNone/>
            </a:pPr>
            <a:r>
              <a:rPr lang="fr" sz="1200">
                <a:latin typeface="Poppins"/>
                <a:ea typeface="Poppins"/>
                <a:cs typeface="Poppins"/>
                <a:sym typeface="Poppins"/>
              </a:rPr>
              <a:t>Baisses annuelles des taux de déforestation sur les forêts.</a:t>
            </a:r>
            <a:endParaRPr sz="1200">
              <a:latin typeface="Poppins"/>
              <a:ea typeface="Poppins"/>
              <a:cs typeface="Poppins"/>
              <a:sym typeface="Poppins"/>
            </a:endParaRPr>
          </a:p>
          <a:p>
            <a:pPr marL="457200" lvl="0" indent="0" algn="l" rtl="0">
              <a:lnSpc>
                <a:spcPct val="100000"/>
              </a:lnSpc>
              <a:spcBef>
                <a:spcPts val="1000"/>
              </a:spcBef>
              <a:spcAft>
                <a:spcPts val="0"/>
              </a:spcAft>
              <a:buNone/>
            </a:pPr>
            <a:r>
              <a:rPr lang="fr" sz="1200">
                <a:latin typeface="Poppins"/>
                <a:ea typeface="Poppins"/>
                <a:cs typeface="Poppins"/>
                <a:sym typeface="Poppins"/>
              </a:rPr>
              <a:t>SAPM renforcé et consolidé.</a:t>
            </a:r>
            <a:endParaRPr sz="1200">
              <a:latin typeface="Poppins"/>
              <a:ea typeface="Poppins"/>
              <a:cs typeface="Poppins"/>
              <a:sym typeface="Poppins"/>
            </a:endParaRPr>
          </a:p>
          <a:p>
            <a:pPr marL="457200" lvl="0" indent="0" algn="l" rtl="0">
              <a:lnSpc>
                <a:spcPct val="100000"/>
              </a:lnSpc>
              <a:spcBef>
                <a:spcPts val="1000"/>
              </a:spcBef>
              <a:spcAft>
                <a:spcPts val="0"/>
              </a:spcAft>
              <a:buNone/>
            </a:pPr>
            <a:r>
              <a:rPr lang="fr" sz="1200">
                <a:latin typeface="Poppins"/>
                <a:ea typeface="Poppins"/>
                <a:cs typeface="Poppins"/>
                <a:sym typeface="Poppins"/>
              </a:rPr>
              <a:t>Hausse du soutien financier aux AP.</a:t>
            </a:r>
            <a:endParaRPr sz="1200">
              <a:latin typeface="Poppins"/>
              <a:ea typeface="Poppins"/>
              <a:cs typeface="Poppins"/>
              <a:sym typeface="Poppins"/>
            </a:endParaRPr>
          </a:p>
          <a:p>
            <a:pPr marL="457200" lvl="0" indent="0" algn="l" rtl="0">
              <a:lnSpc>
                <a:spcPct val="100000"/>
              </a:lnSpc>
              <a:spcBef>
                <a:spcPts val="1000"/>
              </a:spcBef>
              <a:spcAft>
                <a:spcPts val="0"/>
              </a:spcAft>
              <a:buNone/>
            </a:pPr>
            <a:r>
              <a:rPr lang="fr" sz="1200">
                <a:latin typeface="Poppins"/>
                <a:ea typeface="Poppins"/>
                <a:cs typeface="Poppins"/>
                <a:sym typeface="Poppins"/>
              </a:rPr>
              <a:t>Signature de contrats de délégation de gestion.</a:t>
            </a:r>
            <a:endParaRPr sz="1200">
              <a:latin typeface="Poppins"/>
              <a:ea typeface="Poppins"/>
              <a:cs typeface="Poppins"/>
              <a:sym typeface="Poppins"/>
            </a:endParaRPr>
          </a:p>
          <a:p>
            <a:pPr marL="457200" lvl="0" indent="0" algn="l" rtl="0">
              <a:lnSpc>
                <a:spcPct val="100000"/>
              </a:lnSpc>
              <a:spcBef>
                <a:spcPts val="1000"/>
              </a:spcBef>
              <a:spcAft>
                <a:spcPts val="0"/>
              </a:spcAft>
              <a:buNone/>
            </a:pPr>
            <a:r>
              <a:rPr lang="fr" sz="1200">
                <a:latin typeface="Poppins"/>
                <a:ea typeface="Poppins"/>
                <a:cs typeface="Poppins"/>
                <a:sym typeface="Poppins"/>
              </a:rPr>
              <a:t>Obtention de statuts définitifs pour les AP provisoires.</a:t>
            </a:r>
            <a:endParaRPr sz="1200">
              <a:latin typeface="Poppins"/>
              <a:ea typeface="Poppins"/>
              <a:cs typeface="Poppins"/>
              <a:sym typeface="Poppins"/>
            </a:endParaRPr>
          </a:p>
          <a:p>
            <a:pPr marL="457200" lvl="0" indent="0" algn="l" rtl="0">
              <a:lnSpc>
                <a:spcPct val="100000"/>
              </a:lnSpc>
              <a:spcBef>
                <a:spcPts val="1000"/>
              </a:spcBef>
              <a:spcAft>
                <a:spcPts val="0"/>
              </a:spcAft>
              <a:buNone/>
            </a:pPr>
            <a:r>
              <a:rPr lang="fr" sz="1200">
                <a:latin typeface="Poppins"/>
                <a:ea typeface="Poppins"/>
                <a:cs typeface="Poppins"/>
                <a:sym typeface="Poppins"/>
              </a:rPr>
              <a:t>Extension des Aires Marines Protégées.</a:t>
            </a:r>
            <a:endParaRPr sz="1200">
              <a:latin typeface="Poppins"/>
              <a:ea typeface="Poppins"/>
              <a:cs typeface="Poppins"/>
              <a:sym typeface="Poppins"/>
            </a:endParaRPr>
          </a:p>
        </p:txBody>
      </p:sp>
      <p:pic>
        <p:nvPicPr>
          <p:cNvPr id="593" name="Google Shape;593;p84"/>
          <p:cNvPicPr preferRelativeResize="0"/>
          <p:nvPr/>
        </p:nvPicPr>
        <p:blipFill rotWithShape="1">
          <a:blip r:embed="rId3">
            <a:alphaModFix/>
          </a:blip>
          <a:srcRect/>
          <a:stretch/>
        </p:blipFill>
        <p:spPr>
          <a:xfrm>
            <a:off x="6232800" y="256925"/>
            <a:ext cx="2588225" cy="2588225"/>
          </a:xfrm>
          <a:prstGeom prst="rect">
            <a:avLst/>
          </a:prstGeom>
          <a:noFill/>
          <a:ln>
            <a:noFill/>
          </a:ln>
        </p:spPr>
      </p:pic>
      <p:pic>
        <p:nvPicPr>
          <p:cNvPr id="594" name="Google Shape;594;p84"/>
          <p:cNvPicPr preferRelativeResize="0"/>
          <p:nvPr/>
        </p:nvPicPr>
        <p:blipFill rotWithShape="1">
          <a:blip r:embed="rId4">
            <a:alphaModFix/>
          </a:blip>
          <a:srcRect t="17466" b="18855"/>
          <a:stretch/>
        </p:blipFill>
        <p:spPr>
          <a:xfrm>
            <a:off x="848200" y="2777450"/>
            <a:ext cx="5574851" cy="2366050"/>
          </a:xfrm>
          <a:prstGeom prst="rect">
            <a:avLst/>
          </a:prstGeom>
          <a:noFill/>
          <a:ln>
            <a:noFill/>
          </a:ln>
        </p:spPr>
      </p:pic>
    </p:spTree>
  </p:cSld>
  <p:clrMapOvr>
    <a:masterClrMapping/>
  </p:clrMapOvr>
  <p:transition spd="med">
    <p:fade/>
  </p:transition>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598"/>
        <p:cNvGrpSpPr/>
        <p:nvPr/>
      </p:nvGrpSpPr>
      <p:grpSpPr>
        <a:xfrm>
          <a:off x="0" y="0"/>
          <a:ext cx="0" cy="0"/>
          <a:chOff x="0" y="0"/>
          <a:chExt cx="0" cy="0"/>
        </a:xfrm>
      </p:grpSpPr>
      <p:sp>
        <p:nvSpPr>
          <p:cNvPr id="599" name="Google Shape;599;p85"/>
          <p:cNvSpPr txBox="1">
            <a:spLocks noGrp="1"/>
          </p:cNvSpPr>
          <p:nvPr>
            <p:ph type="title"/>
          </p:nvPr>
        </p:nvSpPr>
        <p:spPr>
          <a:xfrm>
            <a:off x="4439100" y="3139900"/>
            <a:ext cx="4801500" cy="1118100"/>
          </a:xfrm>
          <a:prstGeom prst="rect">
            <a:avLst/>
          </a:prstGeom>
        </p:spPr>
        <p:txBody>
          <a:bodyPr spcFirstLastPara="1" wrap="square" lIns="91425" tIns="91425" rIns="91425" bIns="91425" anchor="t" anchorCtr="0">
            <a:noAutofit/>
          </a:bodyPr>
          <a:lstStyle/>
          <a:p>
            <a:pPr marL="457200" lvl="0" indent="-353060" algn="l" rtl="0">
              <a:lnSpc>
                <a:spcPct val="115000"/>
              </a:lnSpc>
              <a:spcBef>
                <a:spcPts val="0"/>
              </a:spcBef>
              <a:spcAft>
                <a:spcPts val="0"/>
              </a:spcAft>
              <a:buClr>
                <a:srgbClr val="1155CC"/>
              </a:buClr>
              <a:buSzPts val="1960"/>
              <a:buFont typeface="Poppins"/>
              <a:buChar char="●"/>
            </a:pPr>
            <a:r>
              <a:rPr lang="fr" sz="1960" b="1">
                <a:solidFill>
                  <a:srgbClr val="1155CC"/>
                </a:solidFill>
                <a:latin typeface="Poppins"/>
                <a:ea typeface="Poppins"/>
                <a:cs typeface="Poppins"/>
                <a:sym typeface="Poppins"/>
              </a:rPr>
              <a:t>Zone d'Intervention : </a:t>
            </a:r>
            <a:endParaRPr sz="1200" b="1">
              <a:solidFill>
                <a:srgbClr val="558ED5"/>
              </a:solidFill>
              <a:highlight>
                <a:srgbClr val="FFFFFF"/>
              </a:highlight>
              <a:latin typeface="Poppins"/>
              <a:ea typeface="Poppins"/>
              <a:cs typeface="Poppins"/>
              <a:sym typeface="Poppins"/>
            </a:endParaRPr>
          </a:p>
          <a:p>
            <a:pPr marL="457200" lvl="0" indent="0" algn="l" rtl="0">
              <a:lnSpc>
                <a:spcPct val="115000"/>
              </a:lnSpc>
              <a:spcBef>
                <a:spcPts val="1000"/>
              </a:spcBef>
              <a:spcAft>
                <a:spcPts val="0"/>
              </a:spcAft>
              <a:buNone/>
            </a:pPr>
            <a:r>
              <a:rPr lang="fr" sz="1600">
                <a:latin typeface="Poppins"/>
                <a:ea typeface="Poppins"/>
                <a:cs typeface="Poppins"/>
                <a:sym typeface="Poppins"/>
              </a:rPr>
              <a:t>123 aires protégées dans tout le pays</a:t>
            </a:r>
            <a:endParaRPr sz="1600" b="1">
              <a:solidFill>
                <a:srgbClr val="FFB81C"/>
              </a:solidFill>
              <a:latin typeface="Poppins"/>
              <a:ea typeface="Poppins"/>
              <a:cs typeface="Poppins"/>
              <a:sym typeface="Poppins"/>
            </a:endParaRPr>
          </a:p>
          <a:p>
            <a:pPr marL="457200" lvl="0" indent="0" algn="l" rtl="0">
              <a:lnSpc>
                <a:spcPct val="115000"/>
              </a:lnSpc>
              <a:spcBef>
                <a:spcPts val="1000"/>
              </a:spcBef>
              <a:spcAft>
                <a:spcPts val="0"/>
              </a:spcAft>
              <a:buNone/>
            </a:pPr>
            <a:endParaRPr sz="1960">
              <a:solidFill>
                <a:srgbClr val="666666"/>
              </a:solidFill>
              <a:latin typeface="Poppins Light"/>
              <a:ea typeface="Poppins Light"/>
              <a:cs typeface="Poppins Light"/>
              <a:sym typeface="Poppins Light"/>
            </a:endParaRPr>
          </a:p>
        </p:txBody>
      </p:sp>
      <p:pic>
        <p:nvPicPr>
          <p:cNvPr id="600" name="Google Shape;600;p85"/>
          <p:cNvPicPr preferRelativeResize="0"/>
          <p:nvPr/>
        </p:nvPicPr>
        <p:blipFill>
          <a:blip r:embed="rId3">
            <a:alphaModFix/>
          </a:blip>
          <a:stretch>
            <a:fillRect/>
          </a:stretch>
        </p:blipFill>
        <p:spPr>
          <a:xfrm>
            <a:off x="6466850" y="295975"/>
            <a:ext cx="2348349" cy="2348349"/>
          </a:xfrm>
          <a:prstGeom prst="rect">
            <a:avLst/>
          </a:prstGeom>
          <a:noFill/>
          <a:ln>
            <a:noFill/>
          </a:ln>
        </p:spPr>
      </p:pic>
      <p:pic>
        <p:nvPicPr>
          <p:cNvPr id="601" name="Google Shape;601;p85"/>
          <p:cNvPicPr preferRelativeResize="0"/>
          <p:nvPr/>
        </p:nvPicPr>
        <p:blipFill>
          <a:blip r:embed="rId4">
            <a:alphaModFix/>
          </a:blip>
          <a:stretch>
            <a:fillRect/>
          </a:stretch>
        </p:blipFill>
        <p:spPr>
          <a:xfrm>
            <a:off x="685800" y="76200"/>
            <a:ext cx="3598877" cy="5039575"/>
          </a:xfrm>
          <a:prstGeom prst="rect">
            <a:avLst/>
          </a:prstGeom>
          <a:noFill/>
          <a:ln>
            <a:noFill/>
          </a:ln>
        </p:spPr>
      </p:pic>
    </p:spTree>
  </p:cSld>
  <p:clrMapOvr>
    <a:masterClrMapping/>
  </p:clrMapOvr>
  <p:transition spd="med">
    <p:fade/>
  </p:transition>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605"/>
        <p:cNvGrpSpPr/>
        <p:nvPr/>
      </p:nvGrpSpPr>
      <p:grpSpPr>
        <a:xfrm>
          <a:off x="0" y="0"/>
          <a:ext cx="0" cy="0"/>
          <a:chOff x="0" y="0"/>
          <a:chExt cx="0" cy="0"/>
        </a:xfrm>
      </p:grpSpPr>
      <p:sp>
        <p:nvSpPr>
          <p:cNvPr id="606" name="Google Shape;606;p86"/>
          <p:cNvSpPr txBox="1">
            <a:spLocks noGrp="1"/>
          </p:cNvSpPr>
          <p:nvPr>
            <p:ph type="title"/>
          </p:nvPr>
        </p:nvSpPr>
        <p:spPr>
          <a:xfrm>
            <a:off x="531400" y="230500"/>
            <a:ext cx="6164700" cy="4564500"/>
          </a:xfrm>
          <a:prstGeom prst="rect">
            <a:avLst/>
          </a:prstGeom>
        </p:spPr>
        <p:txBody>
          <a:bodyPr spcFirstLastPara="1" wrap="square" lIns="91425" tIns="91425" rIns="91425" bIns="91425" anchor="t" anchorCtr="0">
            <a:noAutofit/>
          </a:bodyPr>
          <a:lstStyle/>
          <a:p>
            <a:pPr marL="457200" lvl="0" indent="-353060" algn="l" rtl="0">
              <a:lnSpc>
                <a:spcPct val="115000"/>
              </a:lnSpc>
              <a:spcBef>
                <a:spcPts val="0"/>
              </a:spcBef>
              <a:spcAft>
                <a:spcPts val="0"/>
              </a:spcAft>
              <a:buClr>
                <a:srgbClr val="1155CC"/>
              </a:buClr>
              <a:buSzPts val="1960"/>
              <a:buFont typeface="Poppins Light"/>
              <a:buChar char="●"/>
            </a:pPr>
            <a:r>
              <a:rPr lang="fr" sz="1960" b="1">
                <a:solidFill>
                  <a:srgbClr val="1155CC"/>
                </a:solidFill>
                <a:latin typeface="Poppins"/>
                <a:ea typeface="Poppins"/>
                <a:cs typeface="Poppins"/>
                <a:sym typeface="Poppins"/>
              </a:rPr>
              <a:t>Partenaires et soutiens :</a:t>
            </a:r>
            <a:r>
              <a:rPr lang="fr" sz="1960" b="1">
                <a:solidFill>
                  <a:srgbClr val="FFB81C"/>
                </a:solidFill>
                <a:latin typeface="Poppins"/>
                <a:ea typeface="Poppins"/>
                <a:cs typeface="Poppins"/>
                <a:sym typeface="Poppins"/>
              </a:rPr>
              <a:t> </a:t>
            </a:r>
            <a:endParaRPr sz="1960">
              <a:solidFill>
                <a:srgbClr val="666666"/>
              </a:solidFill>
              <a:latin typeface="Poppins Light"/>
              <a:ea typeface="Poppins Light"/>
              <a:cs typeface="Poppins Light"/>
              <a:sym typeface="Poppins Light"/>
            </a:endParaRPr>
          </a:p>
          <a:p>
            <a:pPr marL="457200" lvl="0" indent="0" algn="l" rtl="0">
              <a:lnSpc>
                <a:spcPct val="135000"/>
              </a:lnSpc>
              <a:spcBef>
                <a:spcPts val="1000"/>
              </a:spcBef>
              <a:spcAft>
                <a:spcPts val="0"/>
              </a:spcAft>
              <a:buNone/>
            </a:pPr>
            <a:br>
              <a:rPr lang="fr" sz="1200" b="1">
                <a:latin typeface="Poppins"/>
                <a:ea typeface="Poppins"/>
                <a:cs typeface="Poppins"/>
                <a:sym typeface="Poppins"/>
              </a:rPr>
            </a:br>
            <a:r>
              <a:rPr lang="fr" sz="1300">
                <a:latin typeface="Poppins Medium"/>
                <a:ea typeface="Poppins Medium"/>
                <a:cs typeface="Poppins Medium"/>
                <a:sym typeface="Poppins Medium"/>
              </a:rPr>
              <a:t>Asity    -     BCM    -    Blue Ventures     -   Conservation International</a:t>
            </a:r>
            <a:endParaRPr sz="1300">
              <a:latin typeface="Poppins Medium"/>
              <a:ea typeface="Poppins Medium"/>
              <a:cs typeface="Poppins Medium"/>
              <a:sym typeface="Poppins Medium"/>
            </a:endParaRPr>
          </a:p>
          <a:p>
            <a:pPr marL="457200" lvl="0" indent="0" algn="l" rtl="0">
              <a:lnSpc>
                <a:spcPct val="135000"/>
              </a:lnSpc>
              <a:spcBef>
                <a:spcPts val="1000"/>
              </a:spcBef>
              <a:spcAft>
                <a:spcPts val="0"/>
              </a:spcAft>
              <a:buNone/>
            </a:pPr>
            <a:r>
              <a:rPr lang="fr" sz="1300">
                <a:latin typeface="Poppins Medium"/>
                <a:ea typeface="Poppins Medium"/>
                <a:cs typeface="Poppins Medium"/>
                <a:sym typeface="Poppins Medium"/>
              </a:rPr>
              <a:t>DELC  -  DURRELL  -   Fanamby   -   FAPBM   -   Fondation Tany Meva</a:t>
            </a:r>
            <a:endParaRPr sz="1300">
              <a:latin typeface="Poppins Medium"/>
              <a:ea typeface="Poppins Medium"/>
              <a:cs typeface="Poppins Medium"/>
              <a:sym typeface="Poppins Medium"/>
            </a:endParaRPr>
          </a:p>
          <a:p>
            <a:pPr marL="457200" lvl="0" indent="0" algn="l" rtl="0">
              <a:lnSpc>
                <a:spcPct val="135000"/>
              </a:lnSpc>
              <a:spcBef>
                <a:spcPts val="1000"/>
              </a:spcBef>
              <a:spcAft>
                <a:spcPts val="0"/>
              </a:spcAft>
              <a:buNone/>
            </a:pPr>
            <a:r>
              <a:rPr lang="fr" sz="1300">
                <a:latin typeface="Poppins Medium"/>
                <a:ea typeface="Poppins Medium"/>
                <a:cs typeface="Poppins Medium"/>
                <a:sym typeface="Poppins Medium"/>
              </a:rPr>
              <a:t>GERP    -   L’Homme et l’Environnement </a:t>
            </a:r>
            <a:endParaRPr sz="1300">
              <a:latin typeface="Poppins Medium"/>
              <a:ea typeface="Poppins Medium"/>
              <a:cs typeface="Poppins Medium"/>
              <a:sym typeface="Poppins Medium"/>
            </a:endParaRPr>
          </a:p>
          <a:p>
            <a:pPr marL="457200" lvl="0" indent="0" algn="l" rtl="0">
              <a:lnSpc>
                <a:spcPct val="135000"/>
              </a:lnSpc>
              <a:spcBef>
                <a:spcPts val="1000"/>
              </a:spcBef>
              <a:spcAft>
                <a:spcPts val="0"/>
              </a:spcAft>
              <a:buNone/>
            </a:pPr>
            <a:r>
              <a:rPr lang="fr" sz="1300">
                <a:latin typeface="Poppins Medium"/>
                <a:ea typeface="Poppins Medium"/>
                <a:cs typeface="Poppins Medium"/>
                <a:sym typeface="Poppins Medium"/>
              </a:rPr>
              <a:t>Madagascar Voakajy     -    MBG    -   MNHN    -    MNP </a:t>
            </a:r>
            <a:endParaRPr sz="1300">
              <a:latin typeface="Poppins Medium"/>
              <a:ea typeface="Poppins Medium"/>
              <a:cs typeface="Poppins Medium"/>
              <a:sym typeface="Poppins Medium"/>
            </a:endParaRPr>
          </a:p>
          <a:p>
            <a:pPr marL="457200" lvl="0" indent="0" algn="l" rtl="0">
              <a:lnSpc>
                <a:spcPct val="135000"/>
              </a:lnSpc>
              <a:spcBef>
                <a:spcPts val="1000"/>
              </a:spcBef>
              <a:spcAft>
                <a:spcPts val="0"/>
              </a:spcAft>
              <a:buNone/>
            </a:pPr>
            <a:r>
              <a:rPr lang="fr" sz="1300">
                <a:latin typeface="Poppins Medium"/>
                <a:ea typeface="Poppins Medium"/>
                <a:cs typeface="Poppins Medium"/>
                <a:sym typeface="Poppins Medium"/>
              </a:rPr>
              <a:t>Rainforest Trust    -  RBG   -   SAGE    -   TPF    -  WCS    -    WWF </a:t>
            </a:r>
            <a:endParaRPr sz="1300">
              <a:latin typeface="Poppins Medium"/>
              <a:ea typeface="Poppins Medium"/>
              <a:cs typeface="Poppins Medium"/>
              <a:sym typeface="Poppins Medium"/>
            </a:endParaRPr>
          </a:p>
          <a:p>
            <a:pPr marL="457200" lvl="0" indent="0" algn="l" rtl="0">
              <a:lnSpc>
                <a:spcPct val="135000"/>
              </a:lnSpc>
              <a:spcBef>
                <a:spcPts val="1000"/>
              </a:spcBef>
              <a:spcAft>
                <a:spcPts val="0"/>
              </a:spcAft>
              <a:buNone/>
            </a:pPr>
            <a:r>
              <a:rPr lang="fr" sz="1300">
                <a:latin typeface="Poppins Medium"/>
                <a:ea typeface="Poppins Medium"/>
                <a:cs typeface="Poppins Medium"/>
                <a:sym typeface="Poppins Medium"/>
              </a:rPr>
              <a:t>ESSA Forêt    -   BCM    -    NITIDAE     -   QMM    -    Nature Evolution</a:t>
            </a:r>
            <a:endParaRPr sz="1300">
              <a:latin typeface="Poppins Medium"/>
              <a:ea typeface="Poppins Medium"/>
              <a:cs typeface="Poppins Medium"/>
              <a:sym typeface="Poppins Medium"/>
            </a:endParaRPr>
          </a:p>
          <a:p>
            <a:pPr marL="457200" lvl="0" indent="0" algn="l" rtl="0">
              <a:lnSpc>
                <a:spcPct val="135000"/>
              </a:lnSpc>
              <a:spcBef>
                <a:spcPts val="1000"/>
              </a:spcBef>
              <a:spcAft>
                <a:spcPts val="0"/>
              </a:spcAft>
              <a:buNone/>
            </a:pPr>
            <a:r>
              <a:rPr lang="fr" sz="1300">
                <a:latin typeface="Poppins Medium"/>
                <a:ea typeface="Poppins Medium"/>
                <a:cs typeface="Poppins Medium"/>
                <a:sym typeface="Poppins Medium"/>
              </a:rPr>
              <a:t>Anjajavy    -    Réserve de Berenty   -    Sadabe   -    SEAR </a:t>
            </a:r>
            <a:endParaRPr sz="1300">
              <a:latin typeface="Poppins Medium"/>
              <a:ea typeface="Poppins Medium"/>
              <a:cs typeface="Poppins Medium"/>
              <a:sym typeface="Poppins Medium"/>
            </a:endParaRPr>
          </a:p>
          <a:p>
            <a:pPr marL="457200" lvl="0" indent="0" algn="l" rtl="0">
              <a:lnSpc>
                <a:spcPct val="135000"/>
              </a:lnSpc>
              <a:spcBef>
                <a:spcPts val="1000"/>
              </a:spcBef>
              <a:spcAft>
                <a:spcPts val="0"/>
              </a:spcAft>
              <a:buNone/>
            </a:pPr>
            <a:r>
              <a:rPr lang="fr" sz="1300">
                <a:latin typeface="Poppins Medium"/>
                <a:ea typeface="Poppins Medium"/>
                <a:cs typeface="Poppins Medium"/>
                <a:sym typeface="Poppins Medium"/>
              </a:rPr>
              <a:t>MICET    -     Famelona    -    Ecovision Village    -   TSA</a:t>
            </a:r>
            <a:endParaRPr sz="1300">
              <a:latin typeface="Poppins Medium"/>
              <a:ea typeface="Poppins Medium"/>
              <a:cs typeface="Poppins Medium"/>
              <a:sym typeface="Poppins Medium"/>
            </a:endParaRPr>
          </a:p>
          <a:p>
            <a:pPr marL="457200" lvl="0" indent="0" algn="l" rtl="0">
              <a:lnSpc>
                <a:spcPct val="135000"/>
              </a:lnSpc>
              <a:spcBef>
                <a:spcPts val="1000"/>
              </a:spcBef>
              <a:spcAft>
                <a:spcPts val="0"/>
              </a:spcAft>
              <a:buNone/>
            </a:pPr>
            <a:r>
              <a:rPr lang="fr" sz="1300">
                <a:latin typeface="Poppins Medium"/>
                <a:ea typeface="Poppins Medium"/>
                <a:cs typeface="Poppins Medium"/>
                <a:sym typeface="Poppins Medium"/>
              </a:rPr>
              <a:t>Vondrona Ivon'ny Fampandrosoana (VIF) </a:t>
            </a:r>
            <a:endParaRPr sz="1300">
              <a:latin typeface="Poppins Medium"/>
              <a:ea typeface="Poppins Medium"/>
              <a:cs typeface="Poppins Medium"/>
              <a:sym typeface="Poppins Medium"/>
            </a:endParaRPr>
          </a:p>
          <a:p>
            <a:pPr marL="0" lvl="0" indent="0" algn="l" rtl="0">
              <a:spcBef>
                <a:spcPts val="0"/>
              </a:spcBef>
              <a:spcAft>
                <a:spcPts val="0"/>
              </a:spcAft>
              <a:buNone/>
            </a:pPr>
            <a:endParaRPr sz="1100">
              <a:latin typeface="Montserrat"/>
              <a:ea typeface="Montserrat"/>
              <a:cs typeface="Montserrat"/>
              <a:sym typeface="Montserrat"/>
            </a:endParaRPr>
          </a:p>
        </p:txBody>
      </p:sp>
      <p:pic>
        <p:nvPicPr>
          <p:cNvPr id="607" name="Google Shape;607;p86"/>
          <p:cNvPicPr preferRelativeResize="0"/>
          <p:nvPr/>
        </p:nvPicPr>
        <p:blipFill rotWithShape="1">
          <a:blip r:embed="rId3">
            <a:alphaModFix/>
          </a:blip>
          <a:srcRect l="7059" r="5351"/>
          <a:stretch/>
        </p:blipFill>
        <p:spPr>
          <a:xfrm>
            <a:off x="6225550" y="754725"/>
            <a:ext cx="2755601" cy="3146051"/>
          </a:xfrm>
          <a:prstGeom prst="rect">
            <a:avLst/>
          </a:prstGeom>
          <a:noFill/>
          <a:ln>
            <a:noFill/>
          </a:ln>
        </p:spPr>
      </p:pic>
    </p:spTree>
  </p:cSld>
  <p:clrMapOvr>
    <a:masterClrMapping/>
  </p:clrMapOvr>
  <p:transition spd="med">
    <p:fade/>
  </p:transition>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611"/>
        <p:cNvGrpSpPr/>
        <p:nvPr/>
      </p:nvGrpSpPr>
      <p:grpSpPr>
        <a:xfrm>
          <a:off x="0" y="0"/>
          <a:ext cx="0" cy="0"/>
          <a:chOff x="0" y="0"/>
          <a:chExt cx="0" cy="0"/>
        </a:xfrm>
      </p:grpSpPr>
      <p:sp>
        <p:nvSpPr>
          <p:cNvPr id="612" name="Google Shape;612;p87"/>
          <p:cNvSpPr txBox="1">
            <a:spLocks noGrp="1"/>
          </p:cNvSpPr>
          <p:nvPr>
            <p:ph type="title"/>
          </p:nvPr>
        </p:nvSpPr>
        <p:spPr>
          <a:xfrm>
            <a:off x="587450" y="3329950"/>
            <a:ext cx="5802300" cy="1106700"/>
          </a:xfrm>
          <a:prstGeom prst="rect">
            <a:avLst/>
          </a:prstGeom>
        </p:spPr>
        <p:txBody>
          <a:bodyPr spcFirstLastPara="1" wrap="square" lIns="91425" tIns="91425" rIns="91425" bIns="91425" anchor="t" anchorCtr="0">
            <a:noAutofit/>
          </a:bodyPr>
          <a:lstStyle/>
          <a:p>
            <a:pPr marL="457200" lvl="0" indent="-365760" algn="l" rtl="0">
              <a:lnSpc>
                <a:spcPct val="115000"/>
              </a:lnSpc>
              <a:spcBef>
                <a:spcPts val="0"/>
              </a:spcBef>
              <a:spcAft>
                <a:spcPts val="1000"/>
              </a:spcAft>
              <a:buClr>
                <a:srgbClr val="1155CC"/>
              </a:buClr>
              <a:buSzPts val="2160"/>
              <a:buFont typeface="Poppins SemiBold"/>
              <a:buChar char="●"/>
            </a:pPr>
            <a:r>
              <a:rPr lang="fr" sz="2160">
                <a:solidFill>
                  <a:srgbClr val="666666"/>
                </a:solidFill>
                <a:latin typeface="Poppins SemiBold"/>
                <a:ea typeface="Poppins SemiBold"/>
                <a:cs typeface="Poppins SemiBold"/>
                <a:sym typeface="Poppins SemiBold"/>
              </a:rPr>
              <a:t>nratsifandrihamanana@wwf.mg</a:t>
            </a:r>
            <a:endParaRPr sz="2160">
              <a:solidFill>
                <a:srgbClr val="666666"/>
              </a:solidFill>
              <a:latin typeface="Poppins SemiBold"/>
              <a:ea typeface="Poppins SemiBold"/>
              <a:cs typeface="Poppins SemiBold"/>
              <a:sym typeface="Poppins SemiBold"/>
            </a:endParaRPr>
          </a:p>
        </p:txBody>
      </p:sp>
      <p:pic>
        <p:nvPicPr>
          <p:cNvPr id="613" name="Google Shape;613;p87"/>
          <p:cNvPicPr preferRelativeResize="0"/>
          <p:nvPr/>
        </p:nvPicPr>
        <p:blipFill rotWithShape="1">
          <a:blip r:embed="rId3">
            <a:alphaModFix/>
          </a:blip>
          <a:srcRect/>
          <a:stretch/>
        </p:blipFill>
        <p:spPr>
          <a:xfrm>
            <a:off x="5918900" y="491876"/>
            <a:ext cx="2628026" cy="2628026"/>
          </a:xfrm>
          <a:prstGeom prst="rect">
            <a:avLst/>
          </a:prstGeom>
          <a:noFill/>
          <a:ln>
            <a:noFill/>
          </a:ln>
        </p:spPr>
      </p:pic>
    </p:spTree>
  </p:cSld>
  <p:clrMapOvr>
    <a:masterClrMapping/>
  </p:clrMapOvr>
  <p:transition spd="med">
    <p:fade/>
  </p:transition>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617"/>
        <p:cNvGrpSpPr/>
        <p:nvPr/>
      </p:nvGrpSpPr>
      <p:grpSpPr>
        <a:xfrm>
          <a:off x="0" y="0"/>
          <a:ext cx="0" cy="0"/>
          <a:chOff x="0" y="0"/>
          <a:chExt cx="0" cy="0"/>
        </a:xfrm>
      </p:grpSpPr>
      <p:sp>
        <p:nvSpPr>
          <p:cNvPr id="618" name="Google Shape;618;p88"/>
          <p:cNvSpPr txBox="1">
            <a:spLocks noGrp="1"/>
          </p:cNvSpPr>
          <p:nvPr>
            <p:ph type="title"/>
          </p:nvPr>
        </p:nvSpPr>
        <p:spPr>
          <a:xfrm>
            <a:off x="2109827" y="1751025"/>
            <a:ext cx="6626700" cy="61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None/>
            </a:pPr>
            <a:r>
              <a:rPr lang="fr" sz="3259" b="1">
                <a:solidFill>
                  <a:srgbClr val="1155CC"/>
                </a:solidFill>
                <a:latin typeface="Poppins"/>
                <a:ea typeface="Poppins"/>
                <a:cs typeface="Poppins"/>
                <a:sym typeface="Poppins"/>
              </a:rPr>
              <a:t>Réactions de la salle</a:t>
            </a:r>
            <a:endParaRPr sz="3259" b="1">
              <a:solidFill>
                <a:srgbClr val="1155CC"/>
              </a:solidFill>
              <a:latin typeface="Poppins"/>
              <a:ea typeface="Poppins"/>
              <a:cs typeface="Poppins"/>
              <a:sym typeface="Poppins"/>
            </a:endParaRPr>
          </a:p>
        </p:txBody>
      </p:sp>
      <p:sp>
        <p:nvSpPr>
          <p:cNvPr id="619" name="Google Shape;619;p88"/>
          <p:cNvSpPr/>
          <p:nvPr/>
        </p:nvSpPr>
        <p:spPr>
          <a:xfrm>
            <a:off x="0" y="4054100"/>
            <a:ext cx="9144000" cy="1089300"/>
          </a:xfrm>
          <a:prstGeom prst="rect">
            <a:avLst/>
          </a:prstGeom>
          <a:solidFill>
            <a:srgbClr val="FFFF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620" name="Google Shape;620;p88"/>
          <p:cNvPicPr preferRelativeResize="0"/>
          <p:nvPr/>
        </p:nvPicPr>
        <p:blipFill>
          <a:blip r:embed="rId3">
            <a:alphaModFix/>
          </a:blip>
          <a:stretch>
            <a:fillRect/>
          </a:stretch>
        </p:blipFill>
        <p:spPr>
          <a:xfrm>
            <a:off x="3904500" y="4289350"/>
            <a:ext cx="1487225" cy="618800"/>
          </a:xfrm>
          <a:prstGeom prst="rect">
            <a:avLst/>
          </a:prstGeom>
          <a:noFill/>
          <a:ln>
            <a:noFill/>
          </a:ln>
        </p:spPr>
      </p:pic>
      <p:pic>
        <p:nvPicPr>
          <p:cNvPr id="621" name="Google Shape;621;p88"/>
          <p:cNvPicPr preferRelativeResize="0"/>
          <p:nvPr/>
        </p:nvPicPr>
        <p:blipFill>
          <a:blip r:embed="rId4">
            <a:alphaModFix/>
          </a:blip>
          <a:stretch>
            <a:fillRect/>
          </a:stretch>
        </p:blipFill>
        <p:spPr>
          <a:xfrm>
            <a:off x="1779000" y="4021850"/>
            <a:ext cx="1163925" cy="1163925"/>
          </a:xfrm>
          <a:prstGeom prst="rect">
            <a:avLst/>
          </a:prstGeom>
          <a:noFill/>
          <a:ln>
            <a:noFill/>
          </a:ln>
        </p:spPr>
      </p:pic>
      <p:pic>
        <p:nvPicPr>
          <p:cNvPr id="622" name="Google Shape;622;p88"/>
          <p:cNvPicPr preferRelativeResize="0"/>
          <p:nvPr/>
        </p:nvPicPr>
        <p:blipFill>
          <a:blip r:embed="rId5">
            <a:alphaModFix/>
          </a:blip>
          <a:stretch>
            <a:fillRect/>
          </a:stretch>
        </p:blipFill>
        <p:spPr>
          <a:xfrm>
            <a:off x="6668325" y="4098175"/>
            <a:ext cx="858990" cy="1089300"/>
          </a:xfrm>
          <a:prstGeom prst="rect">
            <a:avLst/>
          </a:prstGeom>
          <a:noFill/>
          <a:ln>
            <a:noFill/>
          </a:ln>
        </p:spPr>
      </p:pic>
    </p:spTree>
  </p:cSld>
  <p:clrMapOvr>
    <a:masterClrMapping/>
  </p:clrMapOvr>
  <p:transition spd="med">
    <p:fade/>
  </p:transition>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626"/>
        <p:cNvGrpSpPr/>
        <p:nvPr/>
      </p:nvGrpSpPr>
      <p:grpSpPr>
        <a:xfrm>
          <a:off x="0" y="0"/>
          <a:ext cx="0" cy="0"/>
          <a:chOff x="0" y="0"/>
          <a:chExt cx="0" cy="0"/>
        </a:xfrm>
      </p:grpSpPr>
      <p:sp>
        <p:nvSpPr>
          <p:cNvPr id="627" name="Google Shape;627;p89"/>
          <p:cNvSpPr/>
          <p:nvPr/>
        </p:nvSpPr>
        <p:spPr>
          <a:xfrm>
            <a:off x="0" y="-47600"/>
            <a:ext cx="9144000" cy="5190900"/>
          </a:xfrm>
          <a:prstGeom prst="rect">
            <a:avLst/>
          </a:prstGeom>
          <a:solidFill>
            <a:srgbClr val="FFFF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28" name="Google Shape;628;p89"/>
          <p:cNvSpPr txBox="1"/>
          <p:nvPr/>
        </p:nvSpPr>
        <p:spPr>
          <a:xfrm>
            <a:off x="363125" y="832250"/>
            <a:ext cx="3478500" cy="331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br>
              <a:rPr lang="fr" sz="2900">
                <a:solidFill>
                  <a:schemeClr val="dk2"/>
                </a:solidFill>
              </a:rPr>
            </a:br>
            <a:r>
              <a:rPr lang="fr" sz="2900">
                <a:solidFill>
                  <a:schemeClr val="dk2"/>
                </a:solidFill>
              </a:rPr>
              <a:t>www.menti.com</a:t>
            </a:r>
            <a:endParaRPr sz="2900">
              <a:solidFill>
                <a:schemeClr val="dk2"/>
              </a:solidFill>
            </a:endParaRPr>
          </a:p>
          <a:p>
            <a:pPr marL="0" lvl="0" indent="0" algn="l" rtl="0">
              <a:spcBef>
                <a:spcPts val="0"/>
              </a:spcBef>
              <a:spcAft>
                <a:spcPts val="0"/>
              </a:spcAft>
              <a:buNone/>
            </a:pPr>
            <a:r>
              <a:rPr lang="fr" sz="2900">
                <a:solidFill>
                  <a:schemeClr val="dk2"/>
                </a:solidFill>
              </a:rPr>
              <a:t>Code 7347 2836</a:t>
            </a:r>
            <a:endParaRPr sz="2900">
              <a:solidFill>
                <a:schemeClr val="dk2"/>
              </a:solidFill>
            </a:endParaRPr>
          </a:p>
          <a:p>
            <a:pPr marL="0" lvl="0" indent="0" algn="l" rtl="0">
              <a:spcBef>
                <a:spcPts val="0"/>
              </a:spcBef>
              <a:spcAft>
                <a:spcPts val="0"/>
              </a:spcAft>
              <a:buNone/>
            </a:pPr>
            <a:endParaRPr sz="2900">
              <a:solidFill>
                <a:schemeClr val="dk2"/>
              </a:solidFill>
            </a:endParaRPr>
          </a:p>
          <a:p>
            <a:pPr marL="0" lvl="0" indent="0" algn="l" rtl="0">
              <a:spcBef>
                <a:spcPts val="0"/>
              </a:spcBef>
              <a:spcAft>
                <a:spcPts val="0"/>
              </a:spcAft>
              <a:buClr>
                <a:schemeClr val="dk1"/>
              </a:buClr>
              <a:buSzPts val="1100"/>
              <a:buFont typeface="Arial"/>
              <a:buNone/>
            </a:pPr>
            <a:r>
              <a:rPr lang="fr" sz="2800" b="1">
                <a:solidFill>
                  <a:srgbClr val="FF0000"/>
                </a:solidFill>
              </a:rPr>
              <a:t>Attendez le signal avant de répondre</a:t>
            </a:r>
            <a:r>
              <a:rPr lang="fr" sz="2900" b="1">
                <a:solidFill>
                  <a:schemeClr val="dk2"/>
                </a:solidFill>
              </a:rPr>
              <a:t> </a:t>
            </a:r>
            <a:endParaRPr sz="2900">
              <a:solidFill>
                <a:schemeClr val="dk2"/>
              </a:solidFill>
            </a:endParaRPr>
          </a:p>
        </p:txBody>
      </p:sp>
      <p:pic>
        <p:nvPicPr>
          <p:cNvPr id="629" name="Google Shape;629;p89"/>
          <p:cNvPicPr preferRelativeResize="0"/>
          <p:nvPr/>
        </p:nvPicPr>
        <p:blipFill>
          <a:blip r:embed="rId3">
            <a:alphaModFix/>
          </a:blip>
          <a:stretch>
            <a:fillRect/>
          </a:stretch>
        </p:blipFill>
        <p:spPr>
          <a:xfrm>
            <a:off x="3575800" y="-228600"/>
            <a:ext cx="5320550" cy="5320550"/>
          </a:xfrm>
          <a:prstGeom prst="rect">
            <a:avLst/>
          </a:prstGeom>
          <a:noFill/>
          <a:ln>
            <a:noFill/>
          </a:ln>
        </p:spPr>
      </p:pic>
      <p:sp>
        <p:nvSpPr>
          <p:cNvPr id="630" name="Google Shape;630;p89"/>
          <p:cNvSpPr txBox="1"/>
          <p:nvPr/>
        </p:nvSpPr>
        <p:spPr>
          <a:xfrm>
            <a:off x="433425" y="4282075"/>
            <a:ext cx="1516500" cy="55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r" sz="1800" u="sng">
                <a:solidFill>
                  <a:schemeClr val="hlink"/>
                </a:solidFill>
                <a:hlinkClick r:id="rId4"/>
              </a:rPr>
              <a:t>Go !</a:t>
            </a:r>
            <a:endParaRPr sz="1800">
              <a:solidFill>
                <a:schemeClr val="dk2"/>
              </a:solidFill>
            </a:endParaRPr>
          </a:p>
        </p:txBody>
      </p:sp>
    </p:spTree>
  </p:cSld>
  <p:clrMapOvr>
    <a:masterClrMapping/>
  </p:clrMapOvr>
  <p:transition spd="med">
    <p:fade/>
  </p:transition>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634"/>
        <p:cNvGrpSpPr/>
        <p:nvPr/>
      </p:nvGrpSpPr>
      <p:grpSpPr>
        <a:xfrm>
          <a:off x="0" y="0"/>
          <a:ext cx="0" cy="0"/>
          <a:chOff x="0" y="0"/>
          <a:chExt cx="0" cy="0"/>
        </a:xfrm>
      </p:grpSpPr>
      <p:sp>
        <p:nvSpPr>
          <p:cNvPr id="635" name="Google Shape;635;p90"/>
          <p:cNvSpPr txBox="1">
            <a:spLocks noGrp="1"/>
          </p:cNvSpPr>
          <p:nvPr>
            <p:ph type="title"/>
          </p:nvPr>
        </p:nvSpPr>
        <p:spPr>
          <a:xfrm>
            <a:off x="-75" y="1751025"/>
            <a:ext cx="9144000" cy="61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SzPts val="1100"/>
              <a:buNone/>
            </a:pPr>
            <a:r>
              <a:rPr lang="fr" sz="3259" b="1">
                <a:solidFill>
                  <a:srgbClr val="1155CC"/>
                </a:solidFill>
                <a:latin typeface="Poppins"/>
                <a:ea typeface="Poppins"/>
                <a:cs typeface="Poppins"/>
                <a:sym typeface="Poppins"/>
              </a:rPr>
              <a:t>Pause artistique</a:t>
            </a:r>
            <a:endParaRPr sz="3259" b="1">
              <a:solidFill>
                <a:srgbClr val="1155CC"/>
              </a:solidFill>
              <a:latin typeface="Poppins"/>
              <a:ea typeface="Poppins"/>
              <a:cs typeface="Poppins"/>
              <a:sym typeface="Poppins"/>
            </a:endParaRPr>
          </a:p>
        </p:txBody>
      </p:sp>
      <p:sp>
        <p:nvSpPr>
          <p:cNvPr id="636" name="Google Shape;636;p90"/>
          <p:cNvSpPr/>
          <p:nvPr/>
        </p:nvSpPr>
        <p:spPr>
          <a:xfrm>
            <a:off x="0" y="4054100"/>
            <a:ext cx="9144000" cy="1089300"/>
          </a:xfrm>
          <a:prstGeom prst="rect">
            <a:avLst/>
          </a:prstGeom>
          <a:solidFill>
            <a:srgbClr val="FFFF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637" name="Google Shape;637;p90"/>
          <p:cNvPicPr preferRelativeResize="0"/>
          <p:nvPr/>
        </p:nvPicPr>
        <p:blipFill>
          <a:blip r:embed="rId3">
            <a:alphaModFix/>
          </a:blip>
          <a:stretch>
            <a:fillRect/>
          </a:stretch>
        </p:blipFill>
        <p:spPr>
          <a:xfrm>
            <a:off x="3904500" y="4289350"/>
            <a:ext cx="1487225" cy="618800"/>
          </a:xfrm>
          <a:prstGeom prst="rect">
            <a:avLst/>
          </a:prstGeom>
          <a:noFill/>
          <a:ln>
            <a:noFill/>
          </a:ln>
        </p:spPr>
      </p:pic>
      <p:pic>
        <p:nvPicPr>
          <p:cNvPr id="638" name="Google Shape;638;p90"/>
          <p:cNvPicPr preferRelativeResize="0"/>
          <p:nvPr/>
        </p:nvPicPr>
        <p:blipFill>
          <a:blip r:embed="rId4">
            <a:alphaModFix/>
          </a:blip>
          <a:stretch>
            <a:fillRect/>
          </a:stretch>
        </p:blipFill>
        <p:spPr>
          <a:xfrm>
            <a:off x="1381300" y="4127800"/>
            <a:ext cx="941900" cy="941900"/>
          </a:xfrm>
          <a:prstGeom prst="rect">
            <a:avLst/>
          </a:prstGeom>
          <a:noFill/>
          <a:ln>
            <a:noFill/>
          </a:ln>
        </p:spPr>
      </p:pic>
      <p:pic>
        <p:nvPicPr>
          <p:cNvPr id="639" name="Google Shape;639;p90"/>
          <p:cNvPicPr preferRelativeResize="0"/>
          <p:nvPr/>
        </p:nvPicPr>
        <p:blipFill>
          <a:blip r:embed="rId5">
            <a:alphaModFix/>
          </a:blip>
          <a:stretch>
            <a:fillRect/>
          </a:stretch>
        </p:blipFill>
        <p:spPr>
          <a:xfrm>
            <a:off x="6973025" y="4098050"/>
            <a:ext cx="789670" cy="1001400"/>
          </a:xfrm>
          <a:prstGeom prst="rect">
            <a:avLst/>
          </a:prstGeom>
          <a:noFill/>
          <a:ln>
            <a:noFill/>
          </a:ln>
        </p:spPr>
      </p:pic>
    </p:spTree>
  </p:cSld>
  <p:clrMapOvr>
    <a:masterClrMapping/>
  </p:clrMapOvr>
  <p:transition spd="med">
    <p:fade/>
  </p:transition>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643"/>
        <p:cNvGrpSpPr/>
        <p:nvPr/>
      </p:nvGrpSpPr>
      <p:grpSpPr>
        <a:xfrm>
          <a:off x="0" y="0"/>
          <a:ext cx="0" cy="0"/>
          <a:chOff x="0" y="0"/>
          <a:chExt cx="0" cy="0"/>
        </a:xfrm>
      </p:grpSpPr>
      <p:sp>
        <p:nvSpPr>
          <p:cNvPr id="644" name="Google Shape;644;p91"/>
          <p:cNvSpPr txBox="1">
            <a:spLocks noGrp="1"/>
          </p:cNvSpPr>
          <p:nvPr>
            <p:ph type="title"/>
          </p:nvPr>
        </p:nvSpPr>
        <p:spPr>
          <a:xfrm>
            <a:off x="982459" y="1512075"/>
            <a:ext cx="7848300" cy="61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fr" sz="1800" b="1">
                <a:latin typeface="Poppins"/>
                <a:ea typeface="Poppins"/>
                <a:cs typeface="Poppins"/>
                <a:sym typeface="Poppins"/>
              </a:rPr>
              <a:t>M. Max Andonirina Fontaine</a:t>
            </a:r>
            <a:r>
              <a:rPr lang="fr" sz="1800">
                <a:latin typeface="Poppins Light"/>
                <a:ea typeface="Poppins Light"/>
                <a:cs typeface="Poppins Light"/>
                <a:sym typeface="Poppins Light"/>
              </a:rPr>
              <a:t>, Ministre de l’Environnement </a:t>
            </a:r>
            <a:br>
              <a:rPr lang="fr" sz="1800">
                <a:latin typeface="Poppins Light"/>
                <a:ea typeface="Poppins Light"/>
                <a:cs typeface="Poppins Light"/>
                <a:sym typeface="Poppins Light"/>
              </a:rPr>
            </a:br>
            <a:r>
              <a:rPr lang="fr" sz="1800">
                <a:latin typeface="Poppins Light"/>
                <a:ea typeface="Poppins Light"/>
                <a:cs typeface="Poppins Light"/>
                <a:sym typeface="Poppins Light"/>
              </a:rPr>
              <a:t>et du Développement Durable</a:t>
            </a:r>
            <a:endParaRPr sz="1800">
              <a:latin typeface="Poppins Light"/>
              <a:ea typeface="Poppins Light"/>
              <a:cs typeface="Poppins Light"/>
              <a:sym typeface="Poppins Light"/>
            </a:endParaRPr>
          </a:p>
          <a:p>
            <a:pPr marL="0" lvl="0" indent="0" algn="l" rtl="0">
              <a:lnSpc>
                <a:spcPct val="115000"/>
              </a:lnSpc>
              <a:spcBef>
                <a:spcPts val="0"/>
              </a:spcBef>
              <a:spcAft>
                <a:spcPts val="0"/>
              </a:spcAft>
              <a:buNone/>
            </a:pPr>
            <a:br>
              <a:rPr lang="fr" sz="700">
                <a:latin typeface="Poppins Light"/>
                <a:ea typeface="Poppins Light"/>
                <a:cs typeface="Poppins Light"/>
                <a:sym typeface="Poppins Light"/>
              </a:rPr>
            </a:br>
            <a:r>
              <a:rPr lang="fr" sz="1800" b="1">
                <a:latin typeface="Poppins"/>
                <a:ea typeface="Poppins"/>
                <a:cs typeface="Poppins"/>
                <a:sym typeface="Poppins"/>
              </a:rPr>
              <a:t>M. Rémy Rioux</a:t>
            </a:r>
            <a:r>
              <a:rPr lang="fr" sz="1800">
                <a:latin typeface="Poppins Light"/>
                <a:ea typeface="Poppins Light"/>
                <a:cs typeface="Poppins Light"/>
                <a:sym typeface="Poppins Light"/>
              </a:rPr>
              <a:t>, Directeur Général de l’AFD</a:t>
            </a:r>
            <a:endParaRPr sz="1800">
              <a:latin typeface="Poppins Light"/>
              <a:ea typeface="Poppins Light"/>
              <a:cs typeface="Poppins Light"/>
              <a:sym typeface="Poppins Light"/>
            </a:endParaRPr>
          </a:p>
          <a:p>
            <a:pPr marL="0" lvl="0" indent="0" algn="l" rtl="0">
              <a:lnSpc>
                <a:spcPct val="115000"/>
              </a:lnSpc>
              <a:spcBef>
                <a:spcPts val="0"/>
              </a:spcBef>
              <a:spcAft>
                <a:spcPts val="0"/>
              </a:spcAft>
              <a:buNone/>
            </a:pPr>
            <a:endParaRPr sz="1800">
              <a:latin typeface="Poppins Light"/>
              <a:ea typeface="Poppins Light"/>
              <a:cs typeface="Poppins Light"/>
              <a:sym typeface="Poppins Light"/>
            </a:endParaRPr>
          </a:p>
          <a:p>
            <a:pPr marL="0" lvl="0" indent="0" algn="l" rtl="0">
              <a:lnSpc>
                <a:spcPct val="115000"/>
              </a:lnSpc>
              <a:spcBef>
                <a:spcPts val="0"/>
              </a:spcBef>
              <a:spcAft>
                <a:spcPts val="0"/>
              </a:spcAft>
              <a:buNone/>
            </a:pPr>
            <a:r>
              <a:rPr lang="fr" sz="1600">
                <a:latin typeface="Poppins Light"/>
                <a:ea typeface="Poppins Light"/>
                <a:cs typeface="Poppins Light"/>
                <a:sym typeface="Poppins Light"/>
              </a:rPr>
              <a:t>Facilité par Tiana Andriamanana, Directrice Exécutive, Fanamby</a:t>
            </a:r>
            <a:endParaRPr sz="1600">
              <a:latin typeface="Poppins Light"/>
              <a:ea typeface="Poppins Light"/>
              <a:cs typeface="Poppins Light"/>
              <a:sym typeface="Poppins Light"/>
            </a:endParaRPr>
          </a:p>
          <a:p>
            <a:pPr marL="0" lvl="0" indent="0" algn="ctr" rtl="0">
              <a:spcBef>
                <a:spcPts val="0"/>
              </a:spcBef>
              <a:spcAft>
                <a:spcPts val="0"/>
              </a:spcAft>
              <a:buSzPts val="990"/>
              <a:buNone/>
            </a:pPr>
            <a:endParaRPr sz="1800">
              <a:solidFill>
                <a:srgbClr val="1155CC"/>
              </a:solidFill>
              <a:latin typeface="Poppins Light"/>
              <a:ea typeface="Poppins Light"/>
              <a:cs typeface="Poppins Light"/>
              <a:sym typeface="Poppins Light"/>
            </a:endParaRPr>
          </a:p>
        </p:txBody>
      </p:sp>
      <p:sp>
        <p:nvSpPr>
          <p:cNvPr id="645" name="Google Shape;645;p91"/>
          <p:cNvSpPr txBox="1">
            <a:spLocks noGrp="1"/>
          </p:cNvSpPr>
          <p:nvPr>
            <p:ph type="title"/>
          </p:nvPr>
        </p:nvSpPr>
        <p:spPr>
          <a:xfrm>
            <a:off x="966824" y="836625"/>
            <a:ext cx="2788800" cy="61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None/>
            </a:pPr>
            <a:r>
              <a:rPr lang="fr" sz="3259" b="1">
                <a:solidFill>
                  <a:srgbClr val="1155CC"/>
                </a:solidFill>
                <a:latin typeface="Poppins"/>
                <a:ea typeface="Poppins"/>
                <a:cs typeface="Poppins"/>
                <a:sym typeface="Poppins"/>
              </a:rPr>
              <a:t>DIALOGUE</a:t>
            </a:r>
            <a:endParaRPr sz="3259" b="1">
              <a:solidFill>
                <a:srgbClr val="1155CC"/>
              </a:solidFill>
              <a:latin typeface="Poppins"/>
              <a:ea typeface="Poppins"/>
              <a:cs typeface="Poppins"/>
              <a:sym typeface="Poppins"/>
            </a:endParaRPr>
          </a:p>
        </p:txBody>
      </p:sp>
      <p:sp>
        <p:nvSpPr>
          <p:cNvPr id="646" name="Google Shape;646;p91"/>
          <p:cNvSpPr/>
          <p:nvPr/>
        </p:nvSpPr>
        <p:spPr>
          <a:xfrm>
            <a:off x="0" y="4054100"/>
            <a:ext cx="9144000" cy="1089300"/>
          </a:xfrm>
          <a:prstGeom prst="rect">
            <a:avLst/>
          </a:prstGeom>
          <a:solidFill>
            <a:srgbClr val="FFFF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647" name="Google Shape;647;p91"/>
          <p:cNvPicPr preferRelativeResize="0"/>
          <p:nvPr/>
        </p:nvPicPr>
        <p:blipFill>
          <a:blip r:embed="rId3">
            <a:alphaModFix/>
          </a:blip>
          <a:stretch>
            <a:fillRect/>
          </a:stretch>
        </p:blipFill>
        <p:spPr>
          <a:xfrm>
            <a:off x="3904500" y="4289350"/>
            <a:ext cx="1487225" cy="618800"/>
          </a:xfrm>
          <a:prstGeom prst="rect">
            <a:avLst/>
          </a:prstGeom>
          <a:noFill/>
          <a:ln>
            <a:noFill/>
          </a:ln>
        </p:spPr>
      </p:pic>
      <p:pic>
        <p:nvPicPr>
          <p:cNvPr id="648" name="Google Shape;648;p91"/>
          <p:cNvPicPr preferRelativeResize="0"/>
          <p:nvPr/>
        </p:nvPicPr>
        <p:blipFill>
          <a:blip r:embed="rId4">
            <a:alphaModFix/>
          </a:blip>
          <a:stretch>
            <a:fillRect/>
          </a:stretch>
        </p:blipFill>
        <p:spPr>
          <a:xfrm>
            <a:off x="1779000" y="4021850"/>
            <a:ext cx="1163925" cy="1163925"/>
          </a:xfrm>
          <a:prstGeom prst="rect">
            <a:avLst/>
          </a:prstGeom>
          <a:noFill/>
          <a:ln>
            <a:noFill/>
          </a:ln>
        </p:spPr>
      </p:pic>
      <p:pic>
        <p:nvPicPr>
          <p:cNvPr id="649" name="Google Shape;649;p91"/>
          <p:cNvPicPr preferRelativeResize="0"/>
          <p:nvPr/>
        </p:nvPicPr>
        <p:blipFill>
          <a:blip r:embed="rId5">
            <a:alphaModFix/>
          </a:blip>
          <a:stretch>
            <a:fillRect/>
          </a:stretch>
        </p:blipFill>
        <p:spPr>
          <a:xfrm>
            <a:off x="6668325" y="4098175"/>
            <a:ext cx="858990" cy="1089300"/>
          </a:xfrm>
          <a:prstGeom prst="rect">
            <a:avLst/>
          </a:prstGeom>
          <a:noFill/>
          <a:ln>
            <a:noFill/>
          </a:ln>
        </p:spPr>
      </p:pic>
    </p:spTree>
  </p:cSld>
  <p:clrMapOvr>
    <a:masterClrMapping/>
  </p:clrMapOvr>
  <p:transition spd="med">
    <p:fade/>
  </p:transition>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653"/>
        <p:cNvGrpSpPr/>
        <p:nvPr/>
      </p:nvGrpSpPr>
      <p:grpSpPr>
        <a:xfrm>
          <a:off x="0" y="0"/>
          <a:ext cx="0" cy="0"/>
          <a:chOff x="0" y="0"/>
          <a:chExt cx="0" cy="0"/>
        </a:xfrm>
      </p:grpSpPr>
      <p:sp>
        <p:nvSpPr>
          <p:cNvPr id="654" name="Google Shape;654;p92"/>
          <p:cNvSpPr txBox="1">
            <a:spLocks noGrp="1"/>
          </p:cNvSpPr>
          <p:nvPr>
            <p:ph type="title"/>
          </p:nvPr>
        </p:nvSpPr>
        <p:spPr>
          <a:xfrm>
            <a:off x="281027" y="150825"/>
            <a:ext cx="6626700" cy="61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fr" sz="1800" b="1">
                <a:solidFill>
                  <a:srgbClr val="1155CC"/>
                </a:solidFill>
                <a:latin typeface="Poppins"/>
                <a:ea typeface="Poppins"/>
                <a:cs typeface="Poppins"/>
                <a:sym typeface="Poppins"/>
              </a:rPr>
              <a:t>Remerciements</a:t>
            </a:r>
            <a:endParaRPr sz="3259">
              <a:solidFill>
                <a:srgbClr val="1155CC"/>
              </a:solidFill>
              <a:latin typeface="Poppins"/>
              <a:ea typeface="Poppins"/>
              <a:cs typeface="Poppins"/>
              <a:sym typeface="Poppins"/>
            </a:endParaRPr>
          </a:p>
        </p:txBody>
      </p:sp>
      <p:pic>
        <p:nvPicPr>
          <p:cNvPr id="655" name="Google Shape;655;p92"/>
          <p:cNvPicPr preferRelativeResize="0"/>
          <p:nvPr/>
        </p:nvPicPr>
        <p:blipFill>
          <a:blip r:embed="rId3">
            <a:alphaModFix/>
          </a:blip>
          <a:stretch>
            <a:fillRect/>
          </a:stretch>
        </p:blipFill>
        <p:spPr>
          <a:xfrm>
            <a:off x="7619600" y="3737450"/>
            <a:ext cx="952366" cy="999726"/>
          </a:xfrm>
          <a:prstGeom prst="rect">
            <a:avLst/>
          </a:prstGeom>
          <a:noFill/>
          <a:ln>
            <a:noFill/>
          </a:ln>
        </p:spPr>
      </p:pic>
      <p:pic>
        <p:nvPicPr>
          <p:cNvPr id="656" name="Google Shape;656;p92"/>
          <p:cNvPicPr preferRelativeResize="0"/>
          <p:nvPr/>
        </p:nvPicPr>
        <p:blipFill>
          <a:blip r:embed="rId4">
            <a:alphaModFix/>
          </a:blip>
          <a:stretch>
            <a:fillRect/>
          </a:stretch>
        </p:blipFill>
        <p:spPr>
          <a:xfrm>
            <a:off x="3881225" y="1042175"/>
            <a:ext cx="1066393" cy="878000"/>
          </a:xfrm>
          <a:prstGeom prst="rect">
            <a:avLst/>
          </a:prstGeom>
          <a:noFill/>
          <a:ln>
            <a:noFill/>
          </a:ln>
        </p:spPr>
      </p:pic>
      <p:pic>
        <p:nvPicPr>
          <p:cNvPr id="657" name="Google Shape;657;p92"/>
          <p:cNvPicPr preferRelativeResize="0"/>
          <p:nvPr/>
        </p:nvPicPr>
        <p:blipFill>
          <a:blip r:embed="rId5">
            <a:alphaModFix/>
          </a:blip>
          <a:stretch>
            <a:fillRect/>
          </a:stretch>
        </p:blipFill>
        <p:spPr>
          <a:xfrm>
            <a:off x="7341825" y="1070351"/>
            <a:ext cx="1254252" cy="886766"/>
          </a:xfrm>
          <a:prstGeom prst="rect">
            <a:avLst/>
          </a:prstGeom>
          <a:noFill/>
          <a:ln>
            <a:noFill/>
          </a:ln>
        </p:spPr>
      </p:pic>
      <p:pic>
        <p:nvPicPr>
          <p:cNvPr id="658" name="Google Shape;658;p92"/>
          <p:cNvPicPr preferRelativeResize="0"/>
          <p:nvPr/>
        </p:nvPicPr>
        <p:blipFill>
          <a:blip r:embed="rId6">
            <a:alphaModFix/>
          </a:blip>
          <a:stretch>
            <a:fillRect/>
          </a:stretch>
        </p:blipFill>
        <p:spPr>
          <a:xfrm>
            <a:off x="6845000" y="2441800"/>
            <a:ext cx="2112927" cy="999725"/>
          </a:xfrm>
          <a:prstGeom prst="rect">
            <a:avLst/>
          </a:prstGeom>
          <a:noFill/>
          <a:ln>
            <a:noFill/>
          </a:ln>
        </p:spPr>
      </p:pic>
      <p:pic>
        <p:nvPicPr>
          <p:cNvPr id="659" name="Google Shape;659;p92"/>
          <p:cNvPicPr preferRelativeResize="0"/>
          <p:nvPr/>
        </p:nvPicPr>
        <p:blipFill>
          <a:blip r:embed="rId7">
            <a:alphaModFix/>
          </a:blip>
          <a:stretch>
            <a:fillRect/>
          </a:stretch>
        </p:blipFill>
        <p:spPr>
          <a:xfrm>
            <a:off x="2173624" y="841750"/>
            <a:ext cx="1254250" cy="1278857"/>
          </a:xfrm>
          <a:prstGeom prst="rect">
            <a:avLst/>
          </a:prstGeom>
          <a:noFill/>
          <a:ln>
            <a:noFill/>
          </a:ln>
        </p:spPr>
      </p:pic>
      <p:pic>
        <p:nvPicPr>
          <p:cNvPr id="660" name="Google Shape;660;p92"/>
          <p:cNvPicPr preferRelativeResize="0"/>
          <p:nvPr/>
        </p:nvPicPr>
        <p:blipFill>
          <a:blip r:embed="rId8">
            <a:alphaModFix/>
          </a:blip>
          <a:stretch>
            <a:fillRect/>
          </a:stretch>
        </p:blipFill>
        <p:spPr>
          <a:xfrm>
            <a:off x="344575" y="4044075"/>
            <a:ext cx="1764255" cy="528926"/>
          </a:xfrm>
          <a:prstGeom prst="rect">
            <a:avLst/>
          </a:prstGeom>
          <a:noFill/>
          <a:ln>
            <a:noFill/>
          </a:ln>
        </p:spPr>
      </p:pic>
      <p:pic>
        <p:nvPicPr>
          <p:cNvPr id="661" name="Google Shape;661;p92"/>
          <p:cNvPicPr preferRelativeResize="0"/>
          <p:nvPr/>
        </p:nvPicPr>
        <p:blipFill>
          <a:blip r:embed="rId9">
            <a:alphaModFix/>
          </a:blip>
          <a:stretch>
            <a:fillRect/>
          </a:stretch>
        </p:blipFill>
        <p:spPr>
          <a:xfrm>
            <a:off x="2719075" y="4007898"/>
            <a:ext cx="1162150" cy="624637"/>
          </a:xfrm>
          <a:prstGeom prst="rect">
            <a:avLst/>
          </a:prstGeom>
          <a:noFill/>
          <a:ln>
            <a:noFill/>
          </a:ln>
        </p:spPr>
      </p:pic>
      <p:pic>
        <p:nvPicPr>
          <p:cNvPr id="662" name="Google Shape;662;p92"/>
          <p:cNvPicPr preferRelativeResize="0"/>
          <p:nvPr/>
        </p:nvPicPr>
        <p:blipFill>
          <a:blip r:embed="rId10">
            <a:alphaModFix/>
          </a:blip>
          <a:stretch>
            <a:fillRect/>
          </a:stretch>
        </p:blipFill>
        <p:spPr>
          <a:xfrm>
            <a:off x="3138800" y="2650700"/>
            <a:ext cx="1993630" cy="566475"/>
          </a:xfrm>
          <a:prstGeom prst="rect">
            <a:avLst/>
          </a:prstGeom>
          <a:noFill/>
          <a:ln>
            <a:noFill/>
          </a:ln>
        </p:spPr>
      </p:pic>
      <p:pic>
        <p:nvPicPr>
          <p:cNvPr id="663" name="Google Shape;663;p92"/>
          <p:cNvPicPr preferRelativeResize="0"/>
          <p:nvPr/>
        </p:nvPicPr>
        <p:blipFill>
          <a:blip r:embed="rId11">
            <a:alphaModFix/>
          </a:blip>
          <a:stretch>
            <a:fillRect/>
          </a:stretch>
        </p:blipFill>
        <p:spPr>
          <a:xfrm>
            <a:off x="204625" y="2221477"/>
            <a:ext cx="1424901" cy="1424922"/>
          </a:xfrm>
          <a:prstGeom prst="rect">
            <a:avLst/>
          </a:prstGeom>
          <a:noFill/>
          <a:ln>
            <a:noFill/>
          </a:ln>
        </p:spPr>
      </p:pic>
      <p:pic>
        <p:nvPicPr>
          <p:cNvPr id="664" name="Google Shape;664;p92"/>
          <p:cNvPicPr preferRelativeResize="0"/>
          <p:nvPr/>
        </p:nvPicPr>
        <p:blipFill>
          <a:blip r:embed="rId12">
            <a:alphaModFix/>
          </a:blip>
          <a:stretch>
            <a:fillRect/>
          </a:stretch>
        </p:blipFill>
        <p:spPr>
          <a:xfrm>
            <a:off x="5355550" y="2563525"/>
            <a:ext cx="1254250" cy="756275"/>
          </a:xfrm>
          <a:prstGeom prst="rect">
            <a:avLst/>
          </a:prstGeom>
          <a:noFill/>
          <a:ln>
            <a:noFill/>
          </a:ln>
        </p:spPr>
      </p:pic>
      <p:pic>
        <p:nvPicPr>
          <p:cNvPr id="665" name="Google Shape;665;p92"/>
          <p:cNvPicPr preferRelativeResize="0"/>
          <p:nvPr/>
        </p:nvPicPr>
        <p:blipFill>
          <a:blip r:embed="rId13">
            <a:alphaModFix/>
          </a:blip>
          <a:stretch>
            <a:fillRect/>
          </a:stretch>
        </p:blipFill>
        <p:spPr>
          <a:xfrm>
            <a:off x="4505250" y="3795300"/>
            <a:ext cx="888438" cy="999726"/>
          </a:xfrm>
          <a:prstGeom prst="rect">
            <a:avLst/>
          </a:prstGeom>
          <a:noFill/>
          <a:ln>
            <a:noFill/>
          </a:ln>
        </p:spPr>
      </p:pic>
      <p:pic>
        <p:nvPicPr>
          <p:cNvPr id="666" name="Google Shape;666;p92"/>
          <p:cNvPicPr preferRelativeResize="0"/>
          <p:nvPr/>
        </p:nvPicPr>
        <p:blipFill rotWithShape="1">
          <a:blip r:embed="rId14">
            <a:alphaModFix/>
          </a:blip>
          <a:srcRect r="62994"/>
          <a:stretch/>
        </p:blipFill>
        <p:spPr>
          <a:xfrm>
            <a:off x="5653475" y="959315"/>
            <a:ext cx="1254250" cy="1043712"/>
          </a:xfrm>
          <a:prstGeom prst="rect">
            <a:avLst/>
          </a:prstGeom>
          <a:noFill/>
          <a:ln>
            <a:noFill/>
          </a:ln>
        </p:spPr>
      </p:pic>
      <p:sp>
        <p:nvSpPr>
          <p:cNvPr id="667" name="Google Shape;667;p92"/>
          <p:cNvSpPr txBox="1"/>
          <p:nvPr/>
        </p:nvSpPr>
        <p:spPr>
          <a:xfrm>
            <a:off x="5741025" y="3880300"/>
            <a:ext cx="1692900" cy="692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100" b="1">
                <a:solidFill>
                  <a:srgbClr val="38761D"/>
                </a:solidFill>
              </a:rPr>
              <a:t>Coalition pour les Aires Protégées </a:t>
            </a:r>
            <a:br>
              <a:rPr lang="fr" sz="1100" b="1">
                <a:solidFill>
                  <a:srgbClr val="38761D"/>
                </a:solidFill>
              </a:rPr>
            </a:br>
            <a:r>
              <a:rPr lang="fr" sz="1100" b="1">
                <a:solidFill>
                  <a:srgbClr val="38761D"/>
                </a:solidFill>
              </a:rPr>
              <a:t>de Madagascar</a:t>
            </a:r>
            <a:endParaRPr sz="1100" b="1">
              <a:solidFill>
                <a:srgbClr val="38761D"/>
              </a:solidFill>
            </a:endParaRPr>
          </a:p>
        </p:txBody>
      </p:sp>
      <p:pic>
        <p:nvPicPr>
          <p:cNvPr id="668" name="Google Shape;668;p92"/>
          <p:cNvPicPr preferRelativeResize="0"/>
          <p:nvPr/>
        </p:nvPicPr>
        <p:blipFill>
          <a:blip r:embed="rId15">
            <a:alphaModFix/>
          </a:blip>
          <a:stretch>
            <a:fillRect/>
          </a:stretch>
        </p:blipFill>
        <p:spPr>
          <a:xfrm>
            <a:off x="1880425" y="2447088"/>
            <a:ext cx="1007475" cy="1007475"/>
          </a:xfrm>
          <a:prstGeom prst="rect">
            <a:avLst/>
          </a:prstGeom>
          <a:noFill/>
          <a:ln>
            <a:noFill/>
          </a:ln>
        </p:spPr>
      </p:pic>
      <p:pic>
        <p:nvPicPr>
          <p:cNvPr id="669" name="Google Shape;669;p92"/>
          <p:cNvPicPr preferRelativeResize="0"/>
          <p:nvPr/>
        </p:nvPicPr>
        <p:blipFill>
          <a:blip r:embed="rId16">
            <a:alphaModFix/>
          </a:blip>
          <a:stretch>
            <a:fillRect/>
          </a:stretch>
        </p:blipFill>
        <p:spPr>
          <a:xfrm>
            <a:off x="334950" y="769725"/>
            <a:ext cx="1385325" cy="1385325"/>
          </a:xfrm>
          <a:prstGeom prst="rect">
            <a:avLst/>
          </a:prstGeom>
          <a:noFill/>
          <a:ln>
            <a:noFill/>
          </a:ln>
        </p:spPr>
      </p:pic>
    </p:spTree>
  </p:cSld>
  <p:clrMapOvr>
    <a:masterClrMapping/>
  </p:clrMapOvr>
  <p:transition spd="med">
    <p:fade/>
  </p:transition>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Shape 673"/>
        <p:cNvGrpSpPr/>
        <p:nvPr/>
      </p:nvGrpSpPr>
      <p:grpSpPr>
        <a:xfrm>
          <a:off x="0" y="0"/>
          <a:ext cx="0" cy="0"/>
          <a:chOff x="0" y="0"/>
          <a:chExt cx="0" cy="0"/>
        </a:xfrm>
      </p:grpSpPr>
      <p:sp>
        <p:nvSpPr>
          <p:cNvPr id="674" name="Google Shape;674;p93"/>
          <p:cNvSpPr txBox="1">
            <a:spLocks noGrp="1"/>
          </p:cNvSpPr>
          <p:nvPr>
            <p:ph type="title"/>
          </p:nvPr>
        </p:nvSpPr>
        <p:spPr>
          <a:xfrm>
            <a:off x="966825" y="2776225"/>
            <a:ext cx="4101300" cy="6189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 sz="2222">
                <a:solidFill>
                  <a:srgbClr val="1155CC"/>
                </a:solidFill>
                <a:latin typeface="Poppins Light"/>
                <a:ea typeface="Poppins Light"/>
                <a:cs typeface="Poppins Light"/>
                <a:sym typeface="Poppins Light"/>
              </a:rPr>
              <a:t>1er mars 2024</a:t>
            </a:r>
            <a:br>
              <a:rPr lang="fr" sz="2222">
                <a:solidFill>
                  <a:srgbClr val="1155CC"/>
                </a:solidFill>
                <a:latin typeface="Poppins Light"/>
                <a:ea typeface="Poppins Light"/>
                <a:cs typeface="Poppins Light"/>
                <a:sym typeface="Poppins Light"/>
              </a:rPr>
            </a:br>
            <a:r>
              <a:rPr lang="fr" sz="1777">
                <a:solidFill>
                  <a:srgbClr val="1155CC"/>
                </a:solidFill>
                <a:latin typeface="Poppins Light"/>
                <a:ea typeface="Poppins Light"/>
                <a:cs typeface="Poppins Light"/>
                <a:sym typeface="Poppins Light"/>
              </a:rPr>
              <a:t>Évènement facilité par INDRI </a:t>
            </a:r>
            <a:endParaRPr sz="2955">
              <a:solidFill>
                <a:srgbClr val="1155CC"/>
              </a:solidFill>
              <a:latin typeface="Poppins Light"/>
              <a:ea typeface="Poppins Light"/>
              <a:cs typeface="Poppins Light"/>
              <a:sym typeface="Poppins Light"/>
            </a:endParaRPr>
          </a:p>
          <a:p>
            <a:pPr marL="0" lvl="0" indent="0" algn="ctr" rtl="0">
              <a:spcBef>
                <a:spcPts val="0"/>
              </a:spcBef>
              <a:spcAft>
                <a:spcPts val="0"/>
              </a:spcAft>
              <a:buNone/>
            </a:pPr>
            <a:endParaRPr>
              <a:solidFill>
                <a:srgbClr val="1155CC"/>
              </a:solidFill>
            </a:endParaRPr>
          </a:p>
        </p:txBody>
      </p:sp>
      <p:sp>
        <p:nvSpPr>
          <p:cNvPr id="675" name="Google Shape;675;p93"/>
          <p:cNvSpPr txBox="1">
            <a:spLocks noGrp="1"/>
          </p:cNvSpPr>
          <p:nvPr>
            <p:ph type="title"/>
          </p:nvPr>
        </p:nvSpPr>
        <p:spPr>
          <a:xfrm>
            <a:off x="966822" y="608025"/>
            <a:ext cx="5388600" cy="1664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None/>
            </a:pPr>
            <a:r>
              <a:rPr lang="fr" sz="3259" b="1">
                <a:solidFill>
                  <a:srgbClr val="1155CC"/>
                </a:solidFill>
                <a:latin typeface="Poppins"/>
                <a:ea typeface="Poppins"/>
                <a:cs typeface="Poppins"/>
                <a:sym typeface="Poppins"/>
              </a:rPr>
              <a:t>BIODIVERSITE ET DEVELOPPEMENT : L’AGENDA DES SOLUTIONS</a:t>
            </a:r>
            <a:endParaRPr sz="3259" b="1">
              <a:solidFill>
                <a:srgbClr val="1155CC"/>
              </a:solidFill>
              <a:latin typeface="Poppins"/>
              <a:ea typeface="Poppins"/>
              <a:cs typeface="Poppins"/>
              <a:sym typeface="Poppins"/>
            </a:endParaRPr>
          </a:p>
        </p:txBody>
      </p:sp>
      <p:sp>
        <p:nvSpPr>
          <p:cNvPr id="676" name="Google Shape;676;p93"/>
          <p:cNvSpPr/>
          <p:nvPr/>
        </p:nvSpPr>
        <p:spPr>
          <a:xfrm>
            <a:off x="0" y="4054100"/>
            <a:ext cx="9144000" cy="1089300"/>
          </a:xfrm>
          <a:prstGeom prst="rect">
            <a:avLst/>
          </a:prstGeom>
          <a:solidFill>
            <a:srgbClr val="FFFF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677" name="Google Shape;677;p93"/>
          <p:cNvPicPr preferRelativeResize="0"/>
          <p:nvPr/>
        </p:nvPicPr>
        <p:blipFill>
          <a:blip r:embed="rId3">
            <a:alphaModFix/>
          </a:blip>
          <a:stretch>
            <a:fillRect/>
          </a:stretch>
        </p:blipFill>
        <p:spPr>
          <a:xfrm>
            <a:off x="2609100" y="4289350"/>
            <a:ext cx="1487225" cy="618800"/>
          </a:xfrm>
          <a:prstGeom prst="rect">
            <a:avLst/>
          </a:prstGeom>
          <a:noFill/>
          <a:ln>
            <a:noFill/>
          </a:ln>
        </p:spPr>
      </p:pic>
      <p:pic>
        <p:nvPicPr>
          <p:cNvPr id="678" name="Google Shape;678;p93"/>
          <p:cNvPicPr preferRelativeResize="0"/>
          <p:nvPr/>
        </p:nvPicPr>
        <p:blipFill>
          <a:blip r:embed="rId4">
            <a:alphaModFix/>
          </a:blip>
          <a:stretch>
            <a:fillRect/>
          </a:stretch>
        </p:blipFill>
        <p:spPr>
          <a:xfrm>
            <a:off x="788400" y="4021850"/>
            <a:ext cx="1163925" cy="1163925"/>
          </a:xfrm>
          <a:prstGeom prst="rect">
            <a:avLst/>
          </a:prstGeom>
          <a:noFill/>
          <a:ln>
            <a:noFill/>
          </a:ln>
        </p:spPr>
      </p:pic>
      <p:pic>
        <p:nvPicPr>
          <p:cNvPr id="679" name="Google Shape;679;p93"/>
          <p:cNvPicPr preferRelativeResize="0"/>
          <p:nvPr/>
        </p:nvPicPr>
        <p:blipFill>
          <a:blip r:embed="rId5">
            <a:alphaModFix/>
          </a:blip>
          <a:stretch>
            <a:fillRect/>
          </a:stretch>
        </p:blipFill>
        <p:spPr>
          <a:xfrm>
            <a:off x="4991925" y="4098175"/>
            <a:ext cx="858990" cy="1089300"/>
          </a:xfrm>
          <a:prstGeom prst="rect">
            <a:avLst/>
          </a:prstGeom>
          <a:noFill/>
          <a:ln>
            <a:noFill/>
          </a:ln>
        </p:spPr>
      </p:pic>
      <p:pic>
        <p:nvPicPr>
          <p:cNvPr id="680" name="Google Shape;680;p93"/>
          <p:cNvPicPr preferRelativeResize="0"/>
          <p:nvPr/>
        </p:nvPicPr>
        <p:blipFill>
          <a:blip r:embed="rId6">
            <a:alphaModFix/>
          </a:blip>
          <a:stretch>
            <a:fillRect/>
          </a:stretch>
        </p:blipFill>
        <p:spPr>
          <a:xfrm>
            <a:off x="6632200" y="-176400"/>
            <a:ext cx="2511800" cy="5438375"/>
          </a:xfrm>
          <a:prstGeom prst="rect">
            <a:avLst/>
          </a:prstGeom>
          <a:noFill/>
          <a:ln>
            <a:noFill/>
          </a:ln>
        </p:spPr>
      </p:pic>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3"/>
          <p:cNvSpPr txBox="1">
            <a:spLocks noGrp="1"/>
          </p:cNvSpPr>
          <p:nvPr>
            <p:ph type="title"/>
          </p:nvPr>
        </p:nvSpPr>
        <p:spPr>
          <a:xfrm>
            <a:off x="320800" y="172675"/>
            <a:ext cx="8160600" cy="61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fr" sz="1600" b="1">
                <a:latin typeface="Poppins"/>
                <a:ea typeface="Poppins"/>
                <a:cs typeface="Poppins"/>
                <a:sym typeface="Poppins"/>
              </a:rPr>
              <a:t>341 espèces d’amphibiens, tous endémiques</a:t>
            </a:r>
            <a:endParaRPr sz="1600">
              <a:latin typeface="Poppins"/>
              <a:ea typeface="Poppins"/>
              <a:cs typeface="Poppins"/>
              <a:sym typeface="Poppins"/>
            </a:endParaRPr>
          </a:p>
        </p:txBody>
      </p:sp>
      <p:pic>
        <p:nvPicPr>
          <p:cNvPr id="146" name="Google Shape;146;p23"/>
          <p:cNvPicPr preferRelativeResize="0"/>
          <p:nvPr/>
        </p:nvPicPr>
        <p:blipFill rotWithShape="1">
          <a:blip r:embed="rId3">
            <a:alphaModFix/>
          </a:blip>
          <a:srcRect l="-390" t="-5970" r="390" b="5970"/>
          <a:stretch/>
        </p:blipFill>
        <p:spPr>
          <a:xfrm>
            <a:off x="363690" y="434961"/>
            <a:ext cx="7780851" cy="518722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4"/>
          <p:cNvSpPr txBox="1">
            <a:spLocks noGrp="1"/>
          </p:cNvSpPr>
          <p:nvPr>
            <p:ph type="title"/>
          </p:nvPr>
        </p:nvSpPr>
        <p:spPr>
          <a:xfrm>
            <a:off x="320800" y="172675"/>
            <a:ext cx="8160600" cy="61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fr" sz="1600" b="1">
                <a:latin typeface="Poppins"/>
                <a:ea typeface="Poppins"/>
                <a:cs typeface="Poppins"/>
                <a:sym typeface="Poppins"/>
              </a:rPr>
              <a:t>110 espèces d’oiseaux, dont 4 familles</a:t>
            </a:r>
            <a:r>
              <a:rPr lang="fr" sz="1200">
                <a:latin typeface="Montserrat"/>
                <a:ea typeface="Montserrat"/>
                <a:cs typeface="Montserrat"/>
                <a:sym typeface="Montserrat"/>
              </a:rPr>
              <a:t> </a:t>
            </a:r>
            <a:r>
              <a:rPr lang="fr" sz="1600" b="1">
                <a:latin typeface="Poppins"/>
                <a:ea typeface="Poppins"/>
                <a:cs typeface="Poppins"/>
                <a:sym typeface="Poppins"/>
              </a:rPr>
              <a:t>endémiques</a:t>
            </a:r>
            <a:endParaRPr sz="1600">
              <a:latin typeface="Poppins"/>
              <a:ea typeface="Poppins"/>
              <a:cs typeface="Poppins"/>
              <a:sym typeface="Poppins"/>
            </a:endParaRPr>
          </a:p>
        </p:txBody>
      </p:sp>
      <p:pic>
        <p:nvPicPr>
          <p:cNvPr id="152" name="Google Shape;152;p24"/>
          <p:cNvPicPr preferRelativeResize="0"/>
          <p:nvPr/>
        </p:nvPicPr>
        <p:blipFill rotWithShape="1">
          <a:blip r:embed="rId3">
            <a:alphaModFix/>
          </a:blip>
          <a:srcRect t="10570"/>
          <a:stretch/>
        </p:blipFill>
        <p:spPr>
          <a:xfrm>
            <a:off x="381000" y="751802"/>
            <a:ext cx="7763548" cy="46275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5"/>
          <p:cNvSpPr txBox="1">
            <a:spLocks noGrp="1"/>
          </p:cNvSpPr>
          <p:nvPr>
            <p:ph type="title"/>
          </p:nvPr>
        </p:nvSpPr>
        <p:spPr>
          <a:xfrm>
            <a:off x="320800" y="172675"/>
            <a:ext cx="8160600" cy="61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fr" sz="1600" b="1">
                <a:latin typeface="Poppins"/>
                <a:ea typeface="Poppins"/>
                <a:cs typeface="Poppins"/>
                <a:sym typeface="Poppins"/>
              </a:rPr>
              <a:t>11 698 espèces de plantes identifiées dont 80% endémiques</a:t>
            </a:r>
            <a:endParaRPr sz="1600">
              <a:latin typeface="Poppins"/>
              <a:ea typeface="Poppins"/>
              <a:cs typeface="Poppins"/>
              <a:sym typeface="Poppins"/>
            </a:endParaRPr>
          </a:p>
        </p:txBody>
      </p:sp>
      <p:pic>
        <p:nvPicPr>
          <p:cNvPr id="158" name="Google Shape;158;p25"/>
          <p:cNvPicPr preferRelativeResize="0"/>
          <p:nvPr/>
        </p:nvPicPr>
        <p:blipFill rotWithShape="1">
          <a:blip r:embed="rId3">
            <a:alphaModFix/>
          </a:blip>
          <a:srcRect t="4987" b="19778"/>
          <a:stretch/>
        </p:blipFill>
        <p:spPr>
          <a:xfrm>
            <a:off x="381000" y="763102"/>
            <a:ext cx="7763548" cy="4380399"/>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2345</Words>
  <Application>Microsoft Macintosh PowerPoint</Application>
  <PresentationFormat>Presentación en pantalla (16:9)</PresentationFormat>
  <Paragraphs>317</Paragraphs>
  <Slides>69</Slides>
  <Notes>69</Notes>
  <HiddenSlides>0</HiddenSlides>
  <MMClips>0</MMClips>
  <ScaleCrop>false</ScaleCrop>
  <HeadingPairs>
    <vt:vector size="6" baseType="variant">
      <vt:variant>
        <vt:lpstr>Fuentes usadas</vt:lpstr>
      </vt:variant>
      <vt:variant>
        <vt:i4>10</vt:i4>
      </vt:variant>
      <vt:variant>
        <vt:lpstr>Tema</vt:lpstr>
      </vt:variant>
      <vt:variant>
        <vt:i4>1</vt:i4>
      </vt:variant>
      <vt:variant>
        <vt:lpstr>Títulos de diapositiva</vt:lpstr>
      </vt:variant>
      <vt:variant>
        <vt:i4>69</vt:i4>
      </vt:variant>
    </vt:vector>
  </HeadingPairs>
  <TitlesOfParts>
    <vt:vector size="80" baseType="lpstr">
      <vt:lpstr>Poppins Light</vt:lpstr>
      <vt:lpstr>Arial</vt:lpstr>
      <vt:lpstr>Montserrat</vt:lpstr>
      <vt:lpstr>Poppins</vt:lpstr>
      <vt:lpstr>Roboto</vt:lpstr>
      <vt:lpstr>Calibri</vt:lpstr>
      <vt:lpstr>Poppins ExtraBold</vt:lpstr>
      <vt:lpstr>Poppins Medium</vt:lpstr>
      <vt:lpstr>Helvetica Neue</vt:lpstr>
      <vt:lpstr>Poppins SemiBold</vt:lpstr>
      <vt:lpstr>Simple Light</vt:lpstr>
      <vt:lpstr>1er mars 2024 Évènement facilité par INDRI  </vt:lpstr>
      <vt:lpstr>Presentación de PowerPoint</vt:lpstr>
      <vt:lpstr>150 caméléons n’existent qu’à Madagascar (sur 202 espèces mondiales)</vt:lpstr>
      <vt:lpstr>6 baobabs n’existent qu’à Madagascar (sur 9 espèces mondiales)</vt:lpstr>
      <vt:lpstr>112 espèces de primates, tous endémiques</vt:lpstr>
      <vt:lpstr>417 espèces de reptiles dont 98% endémiques</vt:lpstr>
      <vt:lpstr>341 espèces d’amphibiens, tous endémiques</vt:lpstr>
      <vt:lpstr>110 espèces d’oiseaux, dont 4 familles endémiques</vt:lpstr>
      <vt:lpstr>11 698 espèces de plantes identifiées dont 80% endémiques</vt:lpstr>
      <vt:lpstr>340000 hectares de mangroves</vt:lpstr>
      <vt:lpstr>Et les espèces marines :  9 palétuviers, 267 éponges, 1798 poissons de mer, 34 mammifères marins…</vt:lpstr>
      <vt:lpstr>Un enjeu planétaire pour le vivant</vt:lpstr>
      <vt:lpstr>Une situation d’urgence</vt:lpstr>
      <vt:lpstr>Une situation d’urgence : exemple de Menabe-Antimena</vt:lpstr>
      <vt:lpstr>Des implications économiques et sociales majeures</vt:lpstr>
      <vt:lpstr>Des implications économiques et sociales majeures</vt:lpstr>
      <vt:lpstr>Des implications économiques et sociales majeures</vt:lpstr>
      <vt:lpstr>Mme. Anjatiana Radoharinirina Alliance AIKA</vt:lpstr>
      <vt:lpstr>De sérieux motifs d’inquiétude…</vt:lpstr>
      <vt:lpstr>Presentación de PowerPoint</vt:lpstr>
      <vt:lpstr>Presentación de PowerPoint</vt:lpstr>
      <vt:lpstr>Presentación de PowerPoint</vt:lpstr>
      <vt:lpstr>Presentación de PowerPoint</vt:lpstr>
      <vt:lpstr>… mais aussi des raisons d’y croire</vt:lpstr>
      <vt:lpstr>Presentación de PowerPoint</vt:lpstr>
      <vt:lpstr>Presentación de PowerPoint</vt:lpstr>
      <vt:lpstr>Presentación de PowerPoint</vt:lpstr>
      <vt:lpstr>AGENDA DES SOLUTIONS</vt:lpstr>
      <vt:lpstr>Koloina Ramaromandray Miarakap  (Fonds d’investissement à impact) </vt:lpstr>
      <vt:lpstr>Solution apportée :  Financer et accompagner des start-ups et PME à impact positif sur la biodiversité et sur les communautés locales.  Mettre l’entrepreneuriat au cœur des solutions de conservation.  </vt:lpstr>
      <vt:lpstr>⁠Impact et bénéfices :  25 entreprises financées : agriculture, énergie renouvelable, apiculture, agroforesterie, reboisement, protéines à base d’insectes, éducation environnementale, filière agro-écologiques (chocolat, farine de manioc), etc. Démonstration de modèles qui allient rentabilité financière et solutions environnementales 8 régions d’intervention 85000 personnes impactées positivement</vt:lpstr>
      <vt:lpstr>Zones d'intervention :   </vt:lpstr>
      <vt:lpstr>Soutiens sur l’enjeu biodiversité :  USAID, CEPF Partenaires techniques sur la biodiversité:  Kinomé, INDRI, WWF </vt:lpstr>
      <vt:lpstr>Alain Liva Raharijaona  Fondation pour les Aires Protégées et la Biodiversité de Madagascar (FAPBM)</vt:lpstr>
      <vt:lpstr>Solutions apportées :  Financement pérenne des aires protégées de Madagascar à travers un fonds de dotation Mobilisation des fonds pour la conservation de la biodiversité, la gestion, le bien-être des communautés et l’autonomie financière des aires protégées Promotion et renforcement de la bonne gestion des aires protégées. </vt:lpstr>
      <vt:lpstr>⁠Impact et bénéfices :   Conservation de la biodiversité 70 aires protégées financées en 2024 (sur 123) 6 millions d’hectares d’AP Taux de déforestation dans les AP financées :  0,67 % contre 1,5% au niveau national Bien-être des communautés (chiffres 2022) 35 000 bénéficiaires des appuis 18 chaînes de valeur soutenues +3 000 emplois créés/maintenus 4,2 millions de bénéficiaires des services écosystémiques  Pérennité des aires protégées soutenues 30% de leur besoins budgétaires couverts 100% des salaires de leur staff pris en charge </vt:lpstr>
      <vt:lpstr>Zones d'intervention : </vt:lpstr>
      <vt:lpstr>Partenaires et soutiens :   </vt:lpstr>
      <vt:lpstr>Blanche Gomez  Expertise France - Programme Varuna </vt:lpstr>
      <vt:lpstr>Solution apportée :  Déployer un programme de coopération régionale sur 5 ans en appui à la biodiversité à l’échelle de l’Océan Indien. Mettre en commun et valoriser les productions intellectuelles,  les connaissances, outils et expertises.</vt:lpstr>
      <vt:lpstr>⁠Impact et bénéfices :   </vt:lpstr>
      <vt:lpstr>Zone d'intervention :  Iles du sud-Ouest de l’océan Indien,  particulièrement Madagascar  </vt:lpstr>
      <vt:lpstr>Partenaires et soutiens :  Financé par l’AFD   Coordonné par Expertise France  Expertise France, IRD, Cirad, Réserves Naturelles de France, Les Naturalistes de Mayotte, Université de Maurice, Université des Mascareignes, Cap Business Océan Indien  L’ensemble des partenaires locaux</vt:lpstr>
      <vt:lpstr>Linjasoa Rakotomalala INDRI - initiative Alamino</vt:lpstr>
      <vt:lpstr>Solutions apportées :  Mobiliser l’intelligence collective et le courage de tous les acteurs, avec des méthodes innovantes. Produire des stratégies collectives, appropriées par tous. Apporter des contributions décisives au débat public.   </vt:lpstr>
      <vt:lpstr>⁠Impact et bénéfices :  Publication de la 1ère stratégie de gestion des feux de forêt à l’issue d’une concertation de 8 mois impliquant 150 acteurs.   </vt:lpstr>
      <vt:lpstr>⁠Impact et bénéfices :  Publication de la 1ère stratégie de gestion des feux de forêt à l’issue d’une concertation de 8 mois impliquant 150 acteurs. Publication des “10 principes pour réussir la reforestation à Madagascar” soutenus par 130 acteurs et repris comme standard.    </vt:lpstr>
      <vt:lpstr>⁠Impact et bénéfices :  Publication de la 1ère stratégie de gestion des feux de forêt à l’issue d’une concertation de 8 mois impliquant 150 acteurs. Publication des “10 principes pour réussir la reforestation à Madagascar” soutenus par 130 acteurs et repris comme standard. Influence sur les méthodes de dialogue public :  60 ateliers utilisant des techniques d’intelligence collective aujourd’hui reconnues et reprises par d‘autres acteurs. Forte contribution à la sensibilisation des acteurs et du public (Reboisement, feux, pollution de l’air, lanceurs d’alerte, etc.) Renforcement de l’impact d’acteurs du secteur privé.      </vt:lpstr>
      <vt:lpstr>Zone d'Intervention :  Madagascar </vt:lpstr>
      <vt:lpstr>Partenaires et soutiens :  Agence Française de Développement (AFD) Darwin Initiative Critical Ecosystem Partnership Fund (CEPF) Maliasili Re : wild</vt:lpstr>
      <vt:lpstr>lrakotomalala@indri.solutions +261 34 30 314 81  https://indri.solutions/</vt:lpstr>
      <vt:lpstr>Fenomanantsoa Andriamanalina, Directeur Général de l’Agriculture Ministère de l’Agriculture et de l’Elevage</vt:lpstr>
      <vt:lpstr>Solutions apportées :  Réduction de la vulnérabilité de l’agriculture et des ménages. Adaptation basée sur les écosystèmes par la conservation du corridor écologique Beampingaratsy.  Protection et restauration de paysages forestiers.  Veille satellitaire sur la déforestation. </vt:lpstr>
      <vt:lpstr>⁠Impact et bénéfices :  Création de l’aire protégée Beampingaratsy (superficie : 100 000 ha). Appui à la gestion communautaire des forêts dans les périphéries d’Andohahela et de Beampingaratsy (50 organisations communautaires). Réduction de la vulnérabilité des systèmes agricoles (25 communes). Maintien des services écosystémiques assurés par les forêts, restauration des paysages forestiers sur 4 000 ha. Protection des sources et des berges (100-200 sources).</vt:lpstr>
      <vt:lpstr>Zone d'Intervention :   25 communes de la région Anosy et d’Amboasary Sud  </vt:lpstr>
      <vt:lpstr>Partenaires et soutiens :  Union Européenne Agence Française de Développement (AFD) Rainforest Trust Fund (RFT) Nitidae</vt:lpstr>
      <vt:lpstr>reharifeno123@gmail.com +261 34 05 623 39 </vt:lpstr>
      <vt:lpstr>Nanie Ratsifandrihamanana (WWF) Coalition des gestionnaires des Aires Protégées</vt:lpstr>
      <vt:lpstr>Solutions apportées :  Mobiliser un soutien politique et financier pour les AP. Mobiliser le secteur privé en appui aux AP. Mener des actions de plaidoyer et de communication. Soutenir les communautés gestionnaires de ressources naturelles. Renforcer l’intérêt de la population pour les AP. </vt:lpstr>
      <vt:lpstr>⁠Exemples d’impact et bénéfices :  Baisses annuelles des taux de déforestation sur les forêts. SAPM renforcé et consolidé. Hausse du soutien financier aux AP. Signature de contrats de délégation de gestion. Obtention de statuts définitifs pour les AP provisoires. Extension des Aires Marines Protégées.</vt:lpstr>
      <vt:lpstr>Zone d'Intervention :  123 aires protégées dans tout le pays </vt:lpstr>
      <vt:lpstr>Partenaires et soutiens :   Asity    -     BCM    -    Blue Ventures     -   Conservation International DELC  -  DURRELL  -   Fanamby   -   FAPBM   -   Fondation Tany Meva GERP    -   L’Homme et l’Environnement  Madagascar Voakajy     -    MBG    -   MNHN    -    MNP  Rainforest Trust    -  RBG   -   SAGE    -   TPF    -  WCS    -    WWF  ESSA Forêt    -   BCM    -    NITIDAE     -   QMM    -    Nature Evolution Anjajavy    -    Réserve de Berenty   -    Sadabe   -    SEAR  MICET    -     Famelona    -    Ecovision Village    -   TSA Vondrona Ivon'ny Fampandrosoana (VIF)  </vt:lpstr>
      <vt:lpstr>nratsifandrihamanana@wwf.mg</vt:lpstr>
      <vt:lpstr>Réactions de la salle</vt:lpstr>
      <vt:lpstr>Presentación de PowerPoint</vt:lpstr>
      <vt:lpstr>Pause artistique</vt:lpstr>
      <vt:lpstr>M. Max Andonirina Fontaine, Ministre de l’Environnement  et du Développement Durable  M. Rémy Rioux, Directeur Général de l’AFD  Facilité par Tiana Andriamanana, Directrice Exécutive, Fanamby </vt:lpstr>
      <vt:lpstr>Remerciements</vt:lpstr>
      <vt:lpstr>1er mars 2024 Évènement facilité par INDRI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1er mars 2024 Évènement facilité par INDRI  </dc:title>
  <cp:lastModifiedBy>Tatiana Miralles Saez</cp:lastModifiedBy>
  <cp:revision>1</cp:revision>
  <dcterms:modified xsi:type="dcterms:W3CDTF">2024-03-18T16:39:48Z</dcterms:modified>
</cp:coreProperties>
</file>